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301" r:id="rId4"/>
    <p:sldId id="305" r:id="rId6"/>
    <p:sldId id="303" r:id="rId7"/>
    <p:sldId id="317" r:id="rId8"/>
    <p:sldId id="298" r:id="rId9"/>
    <p:sldId id="306" r:id="rId10"/>
    <p:sldId id="366" r:id="rId11"/>
    <p:sldId id="308" r:id="rId12"/>
    <p:sldId id="299" r:id="rId13"/>
    <p:sldId id="304" r:id="rId14"/>
    <p:sldId id="309" r:id="rId15"/>
    <p:sldId id="330" r:id="rId16"/>
    <p:sldId id="336" r:id="rId17"/>
    <p:sldId id="337" r:id="rId18"/>
    <p:sldId id="338" r:id="rId19"/>
    <p:sldId id="339" r:id="rId20"/>
    <p:sldId id="332" r:id="rId21"/>
    <p:sldId id="340" r:id="rId22"/>
    <p:sldId id="350" r:id="rId23"/>
    <p:sldId id="345" r:id="rId24"/>
    <p:sldId id="347" r:id="rId25"/>
    <p:sldId id="346" r:id="rId26"/>
    <p:sldId id="348" r:id="rId27"/>
    <p:sldId id="349" r:id="rId28"/>
    <p:sldId id="351" r:id="rId29"/>
    <p:sldId id="352" r:id="rId30"/>
    <p:sldId id="353" r:id="rId31"/>
    <p:sldId id="354" r:id="rId32"/>
    <p:sldId id="358" r:id="rId33"/>
    <p:sldId id="359" r:id="rId34"/>
    <p:sldId id="360" r:id="rId35"/>
    <p:sldId id="357" r:id="rId36"/>
    <p:sldId id="356" r:id="rId37"/>
    <p:sldId id="33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7BA4"/>
    <a:srgbClr val="8096C7"/>
    <a:srgbClr val="526C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004" autoAdjust="0"/>
    <p:restoredTop sz="94660"/>
  </p:normalViewPr>
  <p:slideViewPr>
    <p:cSldViewPr snapToGrid="0">
      <p:cViewPr>
        <p:scale>
          <a:sx n="50" d="100"/>
          <a:sy n="50" d="100"/>
        </p:scale>
        <p:origin x="252" y="4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17.emf"/><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192726F-3FD6-4C2A-A952-F47D69B29A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E74708-51E0-4234-9C37-4BF80F9019B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92726F-3FD6-4C2A-A952-F47D69B29A8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E74708-51E0-4234-9C37-4BF80F9019B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8.jpe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4.bin"/><Relationship Id="rId8" Type="http://schemas.openxmlformats.org/officeDocument/2006/relationships/image" Target="../media/image16.emf"/><Relationship Id="rId7" Type="http://schemas.openxmlformats.org/officeDocument/2006/relationships/oleObject" Target="../embeddings/oleObject3.bin"/><Relationship Id="rId6" Type="http://schemas.openxmlformats.org/officeDocument/2006/relationships/image" Target="../media/image15.emf"/><Relationship Id="rId5" Type="http://schemas.openxmlformats.org/officeDocument/2006/relationships/oleObject" Target="../embeddings/oleObject2.bin"/><Relationship Id="rId4" Type="http://schemas.openxmlformats.org/officeDocument/2006/relationships/image" Target="../media/image14.emf"/><Relationship Id="rId3" Type="http://schemas.openxmlformats.org/officeDocument/2006/relationships/oleObject" Target="../embeddings/oleObject1.bin"/><Relationship Id="rId2" Type="http://schemas.openxmlformats.org/officeDocument/2006/relationships/image" Target="../media/image1.jpeg"/><Relationship Id="rId12" Type="http://schemas.openxmlformats.org/officeDocument/2006/relationships/vmlDrawing" Target="../drawings/vmlDrawing1.vml"/><Relationship Id="rId11" Type="http://schemas.openxmlformats.org/officeDocument/2006/relationships/slideLayout" Target="../slideLayouts/slideLayout1.xml"/><Relationship Id="rId10" Type="http://schemas.openxmlformats.org/officeDocument/2006/relationships/image" Target="../media/image17.emf"/><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oleObject" Target="../embeddings/oleObject6.bin"/><Relationship Id="rId4" Type="http://schemas.openxmlformats.org/officeDocument/2006/relationships/image" Target="../media/image18.emf"/><Relationship Id="rId3" Type="http://schemas.openxmlformats.org/officeDocument/2006/relationships/oleObject" Target="../embeddings/oleObject5.bin"/><Relationship Id="rId2" Type="http://schemas.openxmlformats.org/officeDocument/2006/relationships/image" Target="../media/image1.jpe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jpeg"/><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rcRect b="10631"/>
          <a:stretch>
            <a:fillRect/>
          </a:stretch>
        </p:blipFill>
        <p:spPr>
          <a:xfrm rot="13174182">
            <a:off x="5199380" y="-1089660"/>
            <a:ext cx="9324975" cy="5626735"/>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pic>
        <p:nvPicPr>
          <p:cNvPr id="3077" name="Picture 17" descr="帅立功-1"/>
          <p:cNvPicPr>
            <a:picLocks noChangeAspect="1"/>
          </p:cNvPicPr>
          <p:nvPr/>
        </p:nvPicPr>
        <p:blipFill>
          <a:blip r:embed="rId2"/>
          <a:stretch>
            <a:fillRect/>
          </a:stretch>
        </p:blipFill>
        <p:spPr>
          <a:xfrm>
            <a:off x="5585460" y="172720"/>
            <a:ext cx="6344920" cy="4275455"/>
          </a:xfrm>
          <a:prstGeom prst="rect">
            <a:avLst/>
          </a:prstGeom>
          <a:noFill/>
          <a:ln w="9525">
            <a:noFill/>
          </a:ln>
        </p:spPr>
      </p:pic>
      <p:pic>
        <p:nvPicPr>
          <p:cNvPr id="10" name="图片 9"/>
          <p:cNvPicPr>
            <a:picLocks noChangeAspect="1"/>
          </p:cNvPicPr>
          <p:nvPr/>
        </p:nvPicPr>
        <p:blipFill>
          <a:blip r:embed="rId3" cstate="screen"/>
          <a:srcRect b="20461"/>
          <a:stretch>
            <a:fillRect/>
          </a:stretch>
        </p:blipFill>
        <p:spPr>
          <a:xfrm rot="3022029">
            <a:off x="-2883535" y="2689860"/>
            <a:ext cx="8174355" cy="4389120"/>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sp>
        <p:nvSpPr>
          <p:cNvPr id="13" name="文本框 12"/>
          <p:cNvSpPr txBox="1"/>
          <p:nvPr/>
        </p:nvSpPr>
        <p:spPr>
          <a:xfrm>
            <a:off x="314325" y="1697355"/>
            <a:ext cx="5416550" cy="9220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5400" b="1">
                <a:ln>
                  <a:noFill/>
                </a:ln>
                <a:solidFill>
                  <a:schemeClr val="tx2"/>
                </a:solidFill>
                <a:effectLst>
                  <a:outerShdw blurRad="38100" dist="38100" dir="2700000">
                    <a:srgbClr val="C0C0C0"/>
                  </a:outerShdw>
                </a:effectLst>
                <a:uLnTx/>
                <a:uFillTx/>
                <a:latin typeface="楷体" panose="02010609060101010101" charset="-122"/>
                <a:ea typeface="楷体" panose="02010609060101010101" charset="-122"/>
                <a:cs typeface="+mj-cs"/>
                <a:sym typeface="+mn-ea"/>
              </a:rPr>
              <a:t>旅游纪念品设计</a:t>
            </a:r>
            <a:endParaRPr lang="zh-CN" altLang="en-US" sz="5400" b="1">
              <a:ln>
                <a:noFill/>
              </a:ln>
              <a:solidFill>
                <a:schemeClr val="tx2"/>
              </a:solidFill>
              <a:effectLst>
                <a:outerShdw blurRad="38100" dist="38100" dir="2700000">
                  <a:srgbClr val="C0C0C0"/>
                </a:outerShdw>
              </a:effectLst>
              <a:uLnTx/>
              <a:uFillTx/>
              <a:latin typeface="楷体" panose="02010609060101010101" charset="-122"/>
              <a:ea typeface="楷体" panose="02010609060101010101" charset="-122"/>
              <a:cs typeface="+mj-cs"/>
              <a:sym typeface="+mn-ea"/>
            </a:endParaRPr>
          </a:p>
        </p:txBody>
      </p:sp>
      <p:sp>
        <p:nvSpPr>
          <p:cNvPr id="14" name="文本框 13"/>
          <p:cNvSpPr txBox="1"/>
          <p:nvPr/>
        </p:nvSpPr>
        <p:spPr>
          <a:xfrm>
            <a:off x="7368540" y="5038090"/>
            <a:ext cx="3533775" cy="1106805"/>
          </a:xfrm>
          <a:prstGeom prst="rect">
            <a:avLst/>
          </a:prstGeom>
          <a:noFill/>
        </p:spPr>
        <p:txBody>
          <a:bodyPr wrap="square" rtlCol="0">
            <a:spAutoFit/>
          </a:bodyPr>
          <a:lstStyle/>
          <a:p>
            <a:pPr algn="ctr" defTabSz="457200">
              <a:lnSpc>
                <a:spcPct val="150000"/>
              </a:lnSpc>
            </a:pPr>
            <a:r>
              <a:rPr lang="zh-CN" altLang="en-US" sz="2400" b="1" dirty="0">
                <a:solidFill>
                  <a:srgbClr val="004C4A"/>
                </a:solidFill>
                <a:latin typeface="Arial" panose="020B0604020202020204" pitchFamily="34" charset="0"/>
                <a:ea typeface="华文中宋" panose="02010600040101010101" pitchFamily="2" charset="-122"/>
                <a:sym typeface="+mn-ea"/>
              </a:rPr>
              <a:t>主讲：帅立功教授</a:t>
            </a:r>
            <a:endParaRPr lang="zh-CN" altLang="en-US" sz="2800" b="1" dirty="0">
              <a:solidFill>
                <a:srgbClr val="004C4A"/>
              </a:solidFill>
              <a:latin typeface="Arial" panose="020B0604020202020204" pitchFamily="34" charset="0"/>
              <a:ea typeface="华文中宋" panose="02010600040101010101" pitchFamily="2" charset="-122"/>
              <a:sym typeface="+mn-ea"/>
            </a:endParaRPr>
          </a:p>
          <a:p>
            <a:pPr algn="ctr" defTabSz="457200">
              <a:lnSpc>
                <a:spcPct val="150000"/>
              </a:lnSpc>
            </a:pPr>
            <a:r>
              <a:rPr lang="zh-CN" altLang="en-US" sz="2000" b="1" dirty="0">
                <a:solidFill>
                  <a:schemeClr val="tx2"/>
                </a:solidFill>
                <a:latin typeface="Arial" panose="020B0604020202020204" pitchFamily="34" charset="0"/>
                <a:sym typeface="+mn-ea"/>
              </a:rPr>
              <a:t>桂林旅游高学院    201</a:t>
            </a:r>
            <a:r>
              <a:rPr lang="en-US" altLang="zh-CN" sz="2000" b="1" dirty="0">
                <a:solidFill>
                  <a:schemeClr val="tx2"/>
                </a:solidFill>
                <a:latin typeface="Arial" panose="020B0604020202020204" pitchFamily="34" charset="0"/>
                <a:sym typeface="+mn-ea"/>
              </a:rPr>
              <a:t>9</a:t>
            </a:r>
            <a:r>
              <a:rPr lang="zh-CN" altLang="en-US" sz="2000" b="1" dirty="0">
                <a:solidFill>
                  <a:schemeClr val="tx2"/>
                </a:solidFill>
                <a:latin typeface="Arial" panose="020B0604020202020204" pitchFamily="34" charset="0"/>
                <a:sym typeface="+mn-ea"/>
              </a:rPr>
              <a:t>,</a:t>
            </a:r>
            <a:r>
              <a:rPr lang="en-US" altLang="zh-CN" sz="2000" b="1" dirty="0">
                <a:solidFill>
                  <a:schemeClr val="tx2"/>
                </a:solidFill>
                <a:latin typeface="Arial" panose="020B0604020202020204" pitchFamily="34" charset="0"/>
                <a:sym typeface="+mn-ea"/>
              </a:rPr>
              <a:t>12</a:t>
            </a:r>
            <a:endParaRPr kumimoji="1" lang="en-US" altLang="zh-CN" sz="2000" b="1" dirty="0">
              <a:solidFill>
                <a:schemeClr val="tx2"/>
              </a:solidFill>
              <a:latin typeface="Arial" panose="020B0604020202020204" pitchFamily="34" charset="0"/>
              <a:sym typeface="+mn-ea"/>
            </a:endParaRPr>
          </a:p>
        </p:txBody>
      </p:sp>
      <p:sp>
        <p:nvSpPr>
          <p:cNvPr id="2" name="文本框 1"/>
          <p:cNvSpPr txBox="1"/>
          <p:nvPr/>
        </p:nvSpPr>
        <p:spPr>
          <a:xfrm>
            <a:off x="551815" y="367030"/>
            <a:ext cx="4471670" cy="1014730"/>
          </a:xfrm>
          <a:prstGeom prst="rect">
            <a:avLst/>
          </a:prstGeom>
          <a:noFill/>
        </p:spPr>
        <p:txBody>
          <a:bodyPr wrap="square" rtlCol="0" anchor="t">
            <a:spAutoFit/>
          </a:bodyPr>
          <a:p>
            <a:r>
              <a:rPr lang="zh-CN" altLang="en-US" sz="2000" b="1" dirty="0">
                <a:solidFill>
                  <a:srgbClr val="FF0000"/>
                </a:solidFill>
                <a:latin typeface="Arial" panose="020B0604020202020204" pitchFamily="34" charset="0"/>
                <a:sym typeface="+mn-ea"/>
              </a:rPr>
              <a:t>全国高职高专教育“十一五”规划教材</a:t>
            </a:r>
            <a:endParaRPr lang="zh-CN" altLang="en-US" sz="2000" b="1" dirty="0">
              <a:solidFill>
                <a:srgbClr val="FF0000"/>
              </a:solidFill>
              <a:latin typeface="Arial" panose="020B0604020202020204" pitchFamily="34" charset="0"/>
            </a:endParaRPr>
          </a:p>
          <a:p>
            <a:r>
              <a:rPr lang="zh-CN" altLang="en-US" sz="2000" b="1" dirty="0">
                <a:solidFill>
                  <a:srgbClr val="FF0000"/>
                </a:solidFill>
                <a:latin typeface="Arial" panose="020B0604020202020204" pitchFamily="34" charset="0"/>
                <a:sym typeface="+mn-ea"/>
              </a:rPr>
              <a:t>获教育部精品教材二等奖</a:t>
            </a:r>
            <a:endParaRPr lang="zh-CN" altLang="en-US" sz="2000" b="1" dirty="0">
              <a:solidFill>
                <a:srgbClr val="FF0000"/>
              </a:solidFill>
              <a:latin typeface="Arial" panose="020B0604020202020204" pitchFamily="34" charset="0"/>
            </a:endParaRPr>
          </a:p>
          <a:p>
            <a:r>
              <a:rPr lang="zh-CN" altLang="en-US" sz="2000" b="1" dirty="0">
                <a:solidFill>
                  <a:srgbClr val="FF0000"/>
                </a:solidFill>
                <a:latin typeface="Arial" panose="020B0604020202020204" pitchFamily="34" charset="0"/>
                <a:sym typeface="+mn-ea"/>
              </a:rPr>
              <a:t>高等教育出版社</a:t>
            </a:r>
            <a:endParaRPr lang="zh-CN" altLang="en-US" sz="2000" b="1" dirty="0">
              <a:solidFill>
                <a:srgbClr val="FF0000"/>
              </a:solidFill>
              <a:latin typeface="Arial" panose="020B0604020202020204" pitchFamily="34" charset="0"/>
              <a:sym typeface="+mn-ea"/>
            </a:endParaRPr>
          </a:p>
        </p:txBody>
      </p:sp>
      <p:pic>
        <p:nvPicPr>
          <p:cNvPr id="3078" name="Picture 18" descr="1"/>
          <p:cNvPicPr>
            <a:picLocks noChangeAspect="1"/>
          </p:cNvPicPr>
          <p:nvPr/>
        </p:nvPicPr>
        <p:blipFill>
          <a:blip r:embed="rId4">
            <a:lum bright="29999" contrast="-60001"/>
          </a:blip>
          <a:srcRect t="45041" r="54585" b="33130"/>
          <a:stretch>
            <a:fillRect/>
          </a:stretch>
        </p:blipFill>
        <p:spPr>
          <a:xfrm>
            <a:off x="807085" y="3523615"/>
            <a:ext cx="4547870" cy="3092450"/>
          </a:xfrm>
          <a:prstGeom prst="rect">
            <a:avLst/>
          </a:prstGeom>
          <a:noFill/>
          <a:ln w="9525">
            <a:noFill/>
          </a:ln>
        </p:spPr>
      </p:pic>
      <p:sp>
        <p:nvSpPr>
          <p:cNvPr id="3" name="文本框 2"/>
          <p:cNvSpPr txBox="1"/>
          <p:nvPr/>
        </p:nvSpPr>
        <p:spPr>
          <a:xfrm>
            <a:off x="3571875" y="2619375"/>
            <a:ext cx="1783080" cy="368300"/>
          </a:xfrm>
          <a:prstGeom prst="rect">
            <a:avLst/>
          </a:prstGeom>
          <a:noFill/>
        </p:spPr>
        <p:txBody>
          <a:bodyPr wrap="none" rtlCol="0">
            <a:spAutoFit/>
          </a:bodyPr>
          <a:p>
            <a:r>
              <a:rPr lang="zh-CN" altLang="en-US"/>
              <a:t>第五章</a:t>
            </a:r>
            <a:r>
              <a:rPr lang="zh-CN" altLang="en-US"/>
              <a:t>、</a:t>
            </a:r>
            <a:r>
              <a:rPr lang="zh-CN" altLang="en-US"/>
              <a:t>第六章</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b="20461"/>
          <a:stretch>
            <a:fillRect/>
          </a:stretch>
        </p:blipFill>
        <p:spPr>
          <a:xfrm rot="3022029">
            <a:off x="-2848610" y="2694305"/>
            <a:ext cx="8136255" cy="4368800"/>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6167755" y="-926465"/>
            <a:ext cx="8076565" cy="4872355"/>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33122" name="Rectangle 3"/>
          <p:cNvSpPr>
            <a:spLocks noGrp="1" noRot="1"/>
          </p:cNvSpPr>
          <p:nvPr>
            <p:ph type="body" idx="4294967295"/>
          </p:nvPr>
        </p:nvSpPr>
        <p:spPr>
          <a:xfrm>
            <a:off x="1471295" y="494665"/>
            <a:ext cx="8229600" cy="5360988"/>
          </a:xfrm>
        </p:spPr>
        <p:txBody>
          <a:bodyPr vert="horz" wrap="square" lIns="91440" tIns="45720" rIns="91440" bIns="45720" anchor="t">
            <a:noAutofit/>
          </a:bodyPr>
          <a:p>
            <a:pPr eaLnBrk="1" hangingPunct="1">
              <a:lnSpc>
                <a:spcPct val="80000"/>
              </a:lnSpc>
            </a:pPr>
            <a:r>
              <a:rPr lang="en-US" altLang="zh-CN" sz="2400" dirty="0">
                <a:ea typeface="+mn-lt"/>
                <a:cs typeface="+mn-lt"/>
              </a:rPr>
              <a:t>5</a:t>
            </a:r>
            <a:r>
              <a:rPr lang="zh-CN" altLang="en-US" sz="2400" dirty="0">
                <a:ea typeface="+mn-lt"/>
                <a:cs typeface="+mn-lt"/>
              </a:rPr>
              <a:t>、外观造型设计</a:t>
            </a:r>
            <a:r>
              <a:rPr lang="en-US" altLang="zh-CN" sz="2400" dirty="0">
                <a:ea typeface="+mn-lt"/>
                <a:cs typeface="+mn-lt"/>
              </a:rPr>
              <a:t>(</a:t>
            </a:r>
            <a:r>
              <a:rPr lang="zh-CN" altLang="en-US" sz="2400" dirty="0">
                <a:ea typeface="+mn-lt"/>
                <a:cs typeface="+mn-lt"/>
              </a:rPr>
              <a:t>尺寸标注</a:t>
            </a:r>
            <a:r>
              <a:rPr lang="en-US" altLang="zh-CN" sz="2400" dirty="0">
                <a:ea typeface="+mn-lt"/>
                <a:cs typeface="+mn-lt"/>
              </a:rPr>
              <a:t>)</a:t>
            </a:r>
            <a:endParaRPr lang="en-US" altLang="zh-CN" sz="2400" dirty="0">
              <a:ea typeface="+mn-lt"/>
              <a:cs typeface="+mn-lt"/>
            </a:endParaRPr>
          </a:p>
          <a:p>
            <a:pPr eaLnBrk="1" hangingPunct="1">
              <a:lnSpc>
                <a:spcPct val="80000"/>
              </a:lnSpc>
            </a:pPr>
            <a:endParaRPr lang="en-US" altLang="zh-CN" sz="2400" b="1" dirty="0">
              <a:ea typeface="+mn-lt"/>
              <a:cs typeface="+mn-lt"/>
            </a:endParaRPr>
          </a:p>
          <a:p>
            <a:pPr eaLnBrk="1" hangingPunct="1">
              <a:lnSpc>
                <a:spcPct val="80000"/>
              </a:lnSpc>
              <a:buNone/>
            </a:pPr>
            <a:r>
              <a:rPr lang="zh-CN" altLang="en-US" sz="2400" dirty="0">
                <a:ea typeface="+mn-lt"/>
                <a:cs typeface="+mn-lt"/>
              </a:rPr>
              <a:t>　　</a:t>
            </a:r>
            <a:r>
              <a:rPr lang="zh-CN" altLang="en-US" sz="2000" dirty="0">
                <a:ea typeface="+mn-lt"/>
                <a:cs typeface="+mn-lt"/>
              </a:rPr>
              <a:t>①制作线条黑稿图一套</a:t>
            </a:r>
            <a:r>
              <a:rPr lang="en-US" altLang="zh-CN" sz="2000" dirty="0">
                <a:ea typeface="+mn-lt"/>
                <a:cs typeface="+mn-lt"/>
              </a:rPr>
              <a:t>(</a:t>
            </a:r>
            <a:r>
              <a:rPr lang="zh-CN" altLang="en-US" sz="2000" dirty="0">
                <a:ea typeface="+mn-lt"/>
                <a:cs typeface="+mn-lt"/>
              </a:rPr>
              <a:t>按尺寸比例</a:t>
            </a:r>
            <a:r>
              <a:rPr lang="en-US" altLang="zh-CN" sz="2000" dirty="0">
                <a:ea typeface="+mn-lt"/>
                <a:cs typeface="+mn-lt"/>
              </a:rPr>
              <a:t>)</a:t>
            </a:r>
            <a:endParaRPr lang="en-US" altLang="zh-CN" sz="2000" dirty="0">
              <a:ea typeface="+mn-lt"/>
              <a:cs typeface="+mn-lt"/>
            </a:endParaRPr>
          </a:p>
          <a:p>
            <a:pPr eaLnBrk="1" hangingPunct="1">
              <a:lnSpc>
                <a:spcPct val="80000"/>
              </a:lnSpc>
            </a:pPr>
            <a:endParaRPr lang="en-US" altLang="zh-CN" sz="2000" dirty="0">
              <a:ea typeface="+mn-lt"/>
              <a:cs typeface="+mn-lt"/>
            </a:endParaRPr>
          </a:p>
          <a:p>
            <a:pPr eaLnBrk="1" hangingPunct="1">
              <a:lnSpc>
                <a:spcPct val="80000"/>
              </a:lnSpc>
              <a:buNone/>
            </a:pPr>
            <a:r>
              <a:rPr lang="zh-CN" altLang="en-US" sz="2000" dirty="0">
                <a:ea typeface="+mn-lt"/>
                <a:cs typeface="+mn-lt"/>
              </a:rPr>
              <a:t>　　  主体雕塑或陶艺设计要求：</a:t>
            </a:r>
            <a:endParaRPr lang="zh-CN" altLang="en-US" sz="2000" dirty="0">
              <a:ea typeface="+mn-lt"/>
              <a:cs typeface="+mn-lt"/>
            </a:endParaRPr>
          </a:p>
          <a:p>
            <a:pPr eaLnBrk="1" hangingPunct="1">
              <a:lnSpc>
                <a:spcPct val="80000"/>
              </a:lnSpc>
            </a:pPr>
            <a:endParaRPr lang="zh-CN" altLang="en-US" sz="2000" dirty="0">
              <a:ea typeface="+mn-lt"/>
              <a:cs typeface="+mn-lt"/>
            </a:endParaRPr>
          </a:p>
          <a:p>
            <a:pPr eaLnBrk="1" hangingPunct="1">
              <a:lnSpc>
                <a:spcPct val="110000"/>
              </a:lnSpc>
              <a:buNone/>
            </a:pPr>
            <a:r>
              <a:rPr lang="zh-CN" altLang="en-US" sz="2000" dirty="0">
                <a:ea typeface="+mn-lt"/>
                <a:cs typeface="+mn-lt"/>
              </a:rPr>
              <a:t>　　　</a:t>
            </a:r>
            <a:r>
              <a:rPr lang="en-US" altLang="zh-CN" sz="2000" dirty="0">
                <a:ea typeface="+mn-lt"/>
                <a:cs typeface="+mn-lt"/>
              </a:rPr>
              <a:t>A.</a:t>
            </a:r>
            <a:r>
              <a:rPr lang="zh-CN" altLang="en-US" sz="2000" dirty="0">
                <a:ea typeface="+mn-lt"/>
                <a:cs typeface="+mn-lt"/>
              </a:rPr>
              <a:t>正、背面图例；</a:t>
            </a:r>
            <a:r>
              <a:rPr lang="en-US" altLang="zh-CN" sz="2000" dirty="0">
                <a:ea typeface="+mn-lt"/>
                <a:cs typeface="+mn-lt"/>
              </a:rPr>
              <a:t>B.</a:t>
            </a:r>
            <a:r>
              <a:rPr lang="zh-CN" altLang="en-US" sz="2000" dirty="0">
                <a:ea typeface="+mn-lt"/>
                <a:cs typeface="+mn-lt"/>
              </a:rPr>
              <a:t>左右侧面图例；</a:t>
            </a:r>
            <a:r>
              <a:rPr lang="en-US" altLang="zh-CN" sz="2000" dirty="0">
                <a:ea typeface="+mn-lt"/>
                <a:cs typeface="+mn-lt"/>
              </a:rPr>
              <a:t>C.</a:t>
            </a:r>
            <a:r>
              <a:rPr lang="zh-CN" altLang="en-US" sz="2000" dirty="0">
                <a:ea typeface="+mn-lt"/>
                <a:cs typeface="+mn-lt"/>
              </a:rPr>
              <a:t>俯视面图例；</a:t>
            </a:r>
            <a:r>
              <a:rPr lang="en-US" altLang="zh-CN" sz="2000" dirty="0">
                <a:ea typeface="+mn-lt"/>
                <a:cs typeface="+mn-lt"/>
              </a:rPr>
              <a:t>D.</a:t>
            </a:r>
            <a:r>
              <a:rPr lang="zh-CN" altLang="en-US" sz="2000" dirty="0">
                <a:ea typeface="+mn-lt"/>
                <a:cs typeface="+mn-lt"/>
              </a:rPr>
              <a:t>底面图例；</a:t>
            </a:r>
            <a:r>
              <a:rPr lang="en-US" altLang="zh-CN" sz="2000" dirty="0">
                <a:ea typeface="+mn-lt"/>
                <a:cs typeface="+mn-lt"/>
              </a:rPr>
              <a:t>E.</a:t>
            </a:r>
            <a:r>
              <a:rPr lang="zh-CN" altLang="en-US" sz="2000" dirty="0">
                <a:ea typeface="+mn-lt"/>
                <a:cs typeface="+mn-lt"/>
              </a:rPr>
              <a:t>内部结构图。</a:t>
            </a:r>
            <a:endParaRPr lang="zh-CN" altLang="en-US" sz="2000" dirty="0">
              <a:ea typeface="+mn-lt"/>
              <a:cs typeface="+mn-lt"/>
            </a:endParaRPr>
          </a:p>
          <a:p>
            <a:pPr eaLnBrk="1" hangingPunct="1">
              <a:lnSpc>
                <a:spcPct val="110000"/>
              </a:lnSpc>
              <a:buNone/>
            </a:pPr>
            <a:r>
              <a:rPr lang="zh-CN" altLang="en-US" sz="2000" dirty="0">
                <a:ea typeface="+mn-lt"/>
                <a:cs typeface="+mn-lt"/>
              </a:rPr>
              <a:t>　　　（浮雕：要求正侧面设计图例）</a:t>
            </a:r>
            <a:endParaRPr lang="zh-CN" altLang="en-US" sz="2000" dirty="0">
              <a:ea typeface="+mn-lt"/>
              <a:cs typeface="+mn-lt"/>
            </a:endParaRPr>
          </a:p>
          <a:p>
            <a:pPr eaLnBrk="1" hangingPunct="1">
              <a:lnSpc>
                <a:spcPct val="80000"/>
              </a:lnSpc>
            </a:pPr>
            <a:endParaRPr lang="zh-CN" altLang="en-US" sz="2000" dirty="0">
              <a:ea typeface="+mn-lt"/>
              <a:cs typeface="+mn-lt"/>
            </a:endParaRPr>
          </a:p>
          <a:p>
            <a:pPr eaLnBrk="1" hangingPunct="1">
              <a:lnSpc>
                <a:spcPct val="80000"/>
              </a:lnSpc>
              <a:buNone/>
            </a:pPr>
            <a:r>
              <a:rPr lang="zh-CN" altLang="en-US" sz="2000" dirty="0">
                <a:ea typeface="+mn-lt"/>
                <a:cs typeface="+mn-lt"/>
              </a:rPr>
              <a:t>　    ②外观效果图一张</a:t>
            </a:r>
            <a:endParaRPr lang="zh-CN" altLang="en-US" sz="2000" dirty="0">
              <a:ea typeface="+mn-lt"/>
              <a:cs typeface="+mn-lt"/>
            </a:endParaRPr>
          </a:p>
          <a:p>
            <a:pPr eaLnBrk="1" hangingPunct="1">
              <a:lnSpc>
                <a:spcPct val="80000"/>
              </a:lnSpc>
            </a:pPr>
            <a:endParaRPr lang="zh-CN" altLang="en-US" sz="2000" dirty="0">
              <a:ea typeface="+mn-lt"/>
              <a:cs typeface="+mn-lt"/>
            </a:endParaRPr>
          </a:p>
          <a:p>
            <a:pPr eaLnBrk="1" hangingPunct="1">
              <a:lnSpc>
                <a:spcPct val="80000"/>
              </a:lnSpc>
              <a:buNone/>
            </a:pPr>
            <a:r>
              <a:rPr lang="zh-CN" altLang="en-US" sz="2000" dirty="0">
                <a:ea typeface="+mn-lt"/>
                <a:cs typeface="+mn-lt"/>
              </a:rPr>
              <a:t>　　③</a:t>
            </a:r>
            <a:r>
              <a:rPr lang="en-US" altLang="zh-CN" sz="2000" dirty="0">
                <a:ea typeface="+mn-lt"/>
                <a:cs typeface="+mn-lt"/>
              </a:rPr>
              <a:t>A4</a:t>
            </a:r>
            <a:r>
              <a:rPr lang="zh-CN" altLang="en-US" sz="2000" dirty="0">
                <a:ea typeface="+mn-lt"/>
                <a:cs typeface="+mn-lt"/>
              </a:rPr>
              <a:t>纸打印</a:t>
            </a:r>
            <a:r>
              <a:rPr lang="en-US" altLang="zh-CN" sz="2000" dirty="0">
                <a:ea typeface="+mn-lt"/>
                <a:cs typeface="+mn-lt"/>
              </a:rPr>
              <a:t>(</a:t>
            </a:r>
            <a:r>
              <a:rPr lang="zh-CN" altLang="en-US" sz="2000" dirty="0">
                <a:ea typeface="+mn-lt"/>
                <a:cs typeface="+mn-lt"/>
              </a:rPr>
              <a:t>彩色</a:t>
            </a:r>
            <a:r>
              <a:rPr lang="en-US" altLang="zh-CN" sz="2000" dirty="0">
                <a:ea typeface="+mn-lt"/>
                <a:cs typeface="+mn-lt"/>
              </a:rPr>
              <a:t>)</a:t>
            </a:r>
            <a:endParaRPr lang="en-US" altLang="zh-CN" sz="2000" dirty="0">
              <a:ea typeface="+mn-lt"/>
              <a:cs typeface="+mn-lt"/>
            </a:endParaRPr>
          </a:p>
          <a:p>
            <a:pPr eaLnBrk="1" hangingPunct="1">
              <a:lnSpc>
                <a:spcPct val="80000"/>
              </a:lnSpc>
            </a:pPr>
            <a:endParaRPr lang="en-US" altLang="zh-CN" sz="2000" dirty="0">
              <a:ea typeface="+mn-lt"/>
              <a:cs typeface="+mn-lt"/>
            </a:endParaRPr>
          </a:p>
          <a:p>
            <a:pPr eaLnBrk="1" hangingPunct="1">
              <a:lnSpc>
                <a:spcPct val="80000"/>
              </a:lnSpc>
              <a:buNone/>
            </a:pPr>
            <a:r>
              <a:rPr lang="zh-CN" altLang="en-US" sz="2000" dirty="0">
                <a:ea typeface="+mn-lt"/>
                <a:cs typeface="+mn-lt"/>
              </a:rPr>
              <a:t>　    ④存盘一个</a:t>
            </a:r>
            <a:r>
              <a:rPr lang="en-US" altLang="zh-CN" sz="2000" dirty="0">
                <a:ea typeface="+mn-lt"/>
                <a:cs typeface="+mn-lt"/>
              </a:rPr>
              <a:t>(</a:t>
            </a:r>
            <a:r>
              <a:rPr lang="zh-CN" altLang="en-US" sz="2000" dirty="0">
                <a:ea typeface="+mn-lt"/>
                <a:cs typeface="+mn-lt"/>
              </a:rPr>
              <a:t>包括：外观造型图，黑稿设计图，设计创意文稿</a:t>
            </a:r>
            <a:r>
              <a:rPr lang="en-US" altLang="zh-CN" sz="2000" dirty="0">
                <a:ea typeface="+mn-lt"/>
                <a:cs typeface="+mn-lt"/>
              </a:rPr>
              <a:t>) </a:t>
            </a:r>
            <a:endParaRPr lang="en-US" altLang="zh-CN" sz="2000" dirty="0">
              <a:ea typeface="+mn-lt"/>
              <a:cs typeface="+mn-lt"/>
            </a:endParaRPr>
          </a:p>
          <a:p>
            <a:pPr eaLnBrk="1" hangingPunct="1">
              <a:lnSpc>
                <a:spcPct val="80000"/>
              </a:lnSpc>
            </a:pPr>
            <a:endParaRPr lang="en-US" altLang="zh-CN" sz="2000" dirty="0">
              <a:ea typeface="+mn-lt"/>
              <a:cs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cstate="screen"/>
          <a:srcRect l="19566" r="11014" b="49499"/>
          <a:stretch>
            <a:fillRect/>
          </a:stretch>
        </p:blipFill>
        <p:spPr>
          <a:xfrm rot="18574182">
            <a:off x="8376920" y="3978275"/>
            <a:ext cx="6065520" cy="2978785"/>
          </a:xfrm>
          <a:custGeom>
            <a:avLst/>
            <a:gdLst>
              <a:gd name="connsiteX0" fmla="*/ 4199302 w 4199302"/>
              <a:gd name="connsiteY0" fmla="*/ 0 h 2062044"/>
              <a:gd name="connsiteX1" fmla="*/ 1704034 w 4199302"/>
              <a:gd name="connsiteY1" fmla="*/ 2062044 h 2062044"/>
              <a:gd name="connsiteX2" fmla="*/ 0 w 4199302"/>
              <a:gd name="connsiteY2" fmla="*/ 0 h 2062044"/>
            </a:gdLst>
            <a:ahLst/>
            <a:cxnLst>
              <a:cxn ang="0">
                <a:pos x="connsiteX0" y="connsiteY0"/>
              </a:cxn>
              <a:cxn ang="0">
                <a:pos x="connsiteX1" y="connsiteY1"/>
              </a:cxn>
              <a:cxn ang="0">
                <a:pos x="connsiteX2" y="connsiteY2"/>
              </a:cxn>
            </a:cxnLst>
            <a:rect l="l" t="t" r="r" b="b"/>
            <a:pathLst>
              <a:path w="4199302" h="2062044">
                <a:moveTo>
                  <a:pt x="4199302" y="0"/>
                </a:moveTo>
                <a:lnTo>
                  <a:pt x="1704034" y="2062044"/>
                </a:lnTo>
                <a:lnTo>
                  <a:pt x="0" y="0"/>
                </a:lnTo>
                <a:close/>
              </a:path>
            </a:pathLst>
          </a:custGeom>
        </p:spPr>
      </p:pic>
      <p:pic>
        <p:nvPicPr>
          <p:cNvPr id="42" name="图片 41"/>
          <p:cNvPicPr>
            <a:picLocks noChangeAspect="1"/>
          </p:cNvPicPr>
          <p:nvPr/>
        </p:nvPicPr>
        <p:blipFill>
          <a:blip r:embed="rId2" cstate="screen"/>
          <a:srcRect l="12764" b="36243"/>
          <a:stretch>
            <a:fillRect/>
          </a:stretch>
        </p:blipFill>
        <p:spPr>
          <a:xfrm rot="8422029">
            <a:off x="-2298065" y="-1007745"/>
            <a:ext cx="8538845" cy="4213225"/>
          </a:xfrm>
          <a:custGeom>
            <a:avLst/>
            <a:gdLst>
              <a:gd name="connsiteX0" fmla="*/ 0 w 5521576"/>
              <a:gd name="connsiteY0" fmla="*/ 0 h 2723973"/>
              <a:gd name="connsiteX1" fmla="*/ 5521576 w 5521576"/>
              <a:gd name="connsiteY1" fmla="*/ 0 h 2723973"/>
              <a:gd name="connsiteX2" fmla="*/ 5521576 w 5521576"/>
              <a:gd name="connsiteY2" fmla="*/ 28251 h 2723973"/>
              <a:gd name="connsiteX3" fmla="*/ 3288876 w 5521576"/>
              <a:gd name="connsiteY3" fmla="*/ 2723973 h 2723973"/>
            </a:gdLst>
            <a:ahLst/>
            <a:cxnLst>
              <a:cxn ang="0">
                <a:pos x="connsiteX0" y="connsiteY0"/>
              </a:cxn>
              <a:cxn ang="0">
                <a:pos x="connsiteX1" y="connsiteY1"/>
              </a:cxn>
              <a:cxn ang="0">
                <a:pos x="connsiteX2" y="connsiteY2"/>
              </a:cxn>
              <a:cxn ang="0">
                <a:pos x="connsiteX3" y="connsiteY3"/>
              </a:cxn>
            </a:cxnLst>
            <a:rect l="l" t="t" r="r" b="b"/>
            <a:pathLst>
              <a:path w="5521576" h="2723973">
                <a:moveTo>
                  <a:pt x="0" y="0"/>
                </a:moveTo>
                <a:lnTo>
                  <a:pt x="5521576" y="0"/>
                </a:lnTo>
                <a:lnTo>
                  <a:pt x="5521576" y="28251"/>
                </a:lnTo>
                <a:lnTo>
                  <a:pt x="3288876" y="2723973"/>
                </a:lnTo>
                <a:close/>
              </a:path>
            </a:pathLst>
          </a:custGeom>
        </p:spPr>
      </p:pic>
      <p:pic>
        <p:nvPicPr>
          <p:cNvPr id="135170" name="Picture 19" descr="1Top"/>
          <p:cNvPicPr>
            <a:picLocks noChangeAspect="1"/>
          </p:cNvPicPr>
          <p:nvPr/>
        </p:nvPicPr>
        <p:blipFill>
          <a:blip r:embed="rId3"/>
          <a:stretch>
            <a:fillRect/>
          </a:stretch>
        </p:blipFill>
        <p:spPr>
          <a:xfrm>
            <a:off x="7553960" y="3757930"/>
            <a:ext cx="3600450" cy="2151063"/>
          </a:xfrm>
          <a:prstGeom prst="rect">
            <a:avLst/>
          </a:prstGeom>
          <a:noFill/>
          <a:ln w="9525">
            <a:noFill/>
          </a:ln>
        </p:spPr>
      </p:pic>
      <p:pic>
        <p:nvPicPr>
          <p:cNvPr id="135171" name="Picture 20" descr="2Top"/>
          <p:cNvPicPr>
            <a:picLocks noChangeAspect="1"/>
          </p:cNvPicPr>
          <p:nvPr/>
        </p:nvPicPr>
        <p:blipFill>
          <a:blip r:embed="rId4"/>
          <a:srcRect t="2318"/>
          <a:stretch>
            <a:fillRect/>
          </a:stretch>
        </p:blipFill>
        <p:spPr>
          <a:xfrm>
            <a:off x="7553960" y="998220"/>
            <a:ext cx="3598863" cy="2270125"/>
          </a:xfrm>
          <a:prstGeom prst="rect">
            <a:avLst/>
          </a:prstGeom>
          <a:noFill/>
          <a:ln w="9525">
            <a:noFill/>
          </a:ln>
        </p:spPr>
      </p:pic>
      <p:sp>
        <p:nvSpPr>
          <p:cNvPr id="134148" name="Rectangle 23"/>
          <p:cNvSpPr/>
          <p:nvPr/>
        </p:nvSpPr>
        <p:spPr>
          <a:xfrm>
            <a:off x="700723" y="476250"/>
            <a:ext cx="4805680" cy="521970"/>
          </a:xfrm>
          <a:prstGeom prst="rect">
            <a:avLst/>
          </a:prstGeom>
          <a:noFill/>
          <a:ln w="9525">
            <a:noFill/>
          </a:ln>
        </p:spPr>
        <p:txBody>
          <a:bodyPr wrap="none">
            <a:spAutoFit/>
          </a:bodyPr>
          <a:p>
            <a:r>
              <a:rPr lang="zh-CN" altLang="en-US" sz="2800" b="1" dirty="0">
                <a:solidFill>
                  <a:srgbClr val="CC0000"/>
                </a:solidFill>
                <a:latin typeface="Arial" panose="020B0604020202020204" pitchFamily="34" charset="0"/>
              </a:rPr>
              <a:t>四、旅游纪念品创意设计图例</a:t>
            </a:r>
            <a:endParaRPr lang="zh-CN" altLang="en-US" sz="2800" b="1" dirty="0">
              <a:solidFill>
                <a:srgbClr val="CC0000"/>
              </a:solidFill>
              <a:latin typeface="Arial" panose="020B0604020202020204" pitchFamily="34" charset="0"/>
            </a:endParaRPr>
          </a:p>
        </p:txBody>
      </p:sp>
      <p:pic>
        <p:nvPicPr>
          <p:cNvPr id="135173" name="Picture 24" descr="S5001062"/>
          <p:cNvPicPr>
            <a:picLocks noChangeAspect="1"/>
          </p:cNvPicPr>
          <p:nvPr/>
        </p:nvPicPr>
        <p:blipFill>
          <a:blip r:embed="rId5">
            <a:lum bright="17999" contrast="12000"/>
          </a:blip>
          <a:stretch>
            <a:fillRect/>
          </a:stretch>
        </p:blipFill>
        <p:spPr>
          <a:xfrm>
            <a:off x="2218690" y="1844675"/>
            <a:ext cx="4251325" cy="3168650"/>
          </a:xfrm>
          <a:prstGeom prst="rect">
            <a:avLst/>
          </a:prstGeom>
          <a:noFill/>
          <a:ln w="9525">
            <a:noFill/>
          </a:ln>
        </p:spPr>
      </p:pic>
      <p:sp>
        <p:nvSpPr>
          <p:cNvPr id="134150" name="Text Box 25"/>
          <p:cNvSpPr txBox="1"/>
          <p:nvPr/>
        </p:nvSpPr>
        <p:spPr>
          <a:xfrm>
            <a:off x="2218690" y="5444490"/>
            <a:ext cx="4095750" cy="366713"/>
          </a:xfrm>
          <a:prstGeom prst="rect">
            <a:avLst/>
          </a:prstGeom>
          <a:noFill/>
          <a:ln w="9525">
            <a:noFill/>
          </a:ln>
        </p:spPr>
        <p:txBody>
          <a:bodyPr wrap="none">
            <a:spAutoFit/>
          </a:bodyPr>
          <a:p>
            <a:r>
              <a:rPr lang="zh-CN" altLang="en-US" dirty="0">
                <a:latin typeface="Arial" panose="020B0604020202020204" pitchFamily="34" charset="0"/>
              </a:rPr>
              <a:t>（一）</a:t>
            </a:r>
            <a:r>
              <a:rPr lang="en-US" altLang="zh-CN" dirty="0">
                <a:latin typeface="Arial" panose="020B0604020202020204" pitchFamily="34" charset="0"/>
              </a:rPr>
              <a:t>《</a:t>
            </a:r>
            <a:r>
              <a:rPr lang="zh-CN" altLang="en-US" dirty="0">
                <a:latin typeface="Arial" panose="020B0604020202020204" pitchFamily="34" charset="0"/>
              </a:rPr>
              <a:t>贵妃乳韵</a:t>
            </a:r>
            <a:r>
              <a:rPr lang="en-US" altLang="zh-CN" dirty="0">
                <a:latin typeface="Arial" panose="020B0604020202020204" pitchFamily="34" charset="0"/>
              </a:rPr>
              <a:t>》</a:t>
            </a:r>
            <a:r>
              <a:rPr lang="zh-CN" altLang="en-US" dirty="0">
                <a:latin typeface="Arial" panose="020B0604020202020204" pitchFamily="34" charset="0"/>
              </a:rPr>
              <a:t>茶具    帅立功设计</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fade">
                                      <p:cBhvr>
                                        <p:cTn id="7" dur="1000"/>
                                        <p:tgtEl>
                                          <p:spTgt spid="135170"/>
                                        </p:tgtEl>
                                      </p:cBhvr>
                                    </p:animEffect>
                                  </p:childTnLst>
                                  <p:subTnLst>
                                    <p:audio>
                                      <p:cMediaNode>
                                        <p:cTn display="0" masterRel="sameClick">
                                          <p:stCondLst>
                                            <p:cond evt="begin" delay="0">
                                              <p:tn val="5"/>
                                            </p:cond>
                                          </p:stCondLst>
                                          <p:endCondLst>
                                            <p:cond evt="onStopAudio" delay="0">
                                              <p:tgtEl>
                                                <p:sldTgt/>
                                              </p:tgtEl>
                                            </p:cond>
                                          </p:endCondLst>
                                        </p:cTn>
                                        <p:tgtEl>
                                          <p:sndTgt r:embed="rId6" name="chimes.wav"/>
                                        </p:tgtEl>
                                      </p:cMediaNode>
                                    </p:audio>
                                  </p:sub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135171"/>
                                        </p:tgtEl>
                                        <p:attrNameLst>
                                          <p:attrName>style.visibility</p:attrName>
                                        </p:attrNameLst>
                                      </p:cBhvr>
                                      <p:to>
                                        <p:strVal val="visible"/>
                                      </p:to>
                                    </p:set>
                                    <p:anim calcmode="lin" valueType="num">
                                      <p:cBhvr additive="base">
                                        <p:cTn id="11" dur="1000" fill="hold"/>
                                        <p:tgtEl>
                                          <p:spTgt spid="135171"/>
                                        </p:tgtEl>
                                        <p:attrNameLst>
                                          <p:attrName>ppt_x</p:attrName>
                                        </p:attrNameLst>
                                      </p:cBhvr>
                                      <p:tavLst>
                                        <p:tav tm="0">
                                          <p:val>
                                            <p:strVal val="1+#ppt_w/2"/>
                                          </p:val>
                                        </p:tav>
                                        <p:tav tm="100000">
                                          <p:val>
                                            <p:strVal val="#ppt_x"/>
                                          </p:val>
                                        </p:tav>
                                      </p:tavLst>
                                    </p:anim>
                                    <p:anim calcmode="lin" valueType="num">
                                      <p:cBhvr additive="base">
                                        <p:cTn id="12" dur="1000" fill="hold"/>
                                        <p:tgtEl>
                                          <p:spTgt spid="135171"/>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3" presetClass="entr" presetSubtype="16" fill="hold" nodeType="afterEffect">
                                  <p:stCondLst>
                                    <p:cond delay="0"/>
                                  </p:stCondLst>
                                  <p:childTnLst>
                                    <p:set>
                                      <p:cBhvr>
                                        <p:cTn id="15" dur="1" fill="hold">
                                          <p:stCondLst>
                                            <p:cond delay="0"/>
                                          </p:stCondLst>
                                        </p:cTn>
                                        <p:tgtEl>
                                          <p:spTgt spid="135173"/>
                                        </p:tgtEl>
                                        <p:attrNameLst>
                                          <p:attrName>style.visibility</p:attrName>
                                        </p:attrNameLst>
                                      </p:cBhvr>
                                      <p:to>
                                        <p:strVal val="visible"/>
                                      </p:to>
                                    </p:set>
                                    <p:animEffect transition="in" filter="plus(in)">
                                      <p:cBhvr>
                                        <p:cTn id="16" dur="1000"/>
                                        <p:tgtEl>
                                          <p:spTgt spid="135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screen"/>
          <a:srcRect l="19566" r="11014" b="49499"/>
          <a:stretch>
            <a:fillRect/>
          </a:stretch>
        </p:blipFill>
        <p:spPr>
          <a:xfrm rot="18574182">
            <a:off x="6600190" y="2654300"/>
            <a:ext cx="8885555" cy="4363085"/>
          </a:xfrm>
          <a:custGeom>
            <a:avLst/>
            <a:gdLst>
              <a:gd name="connsiteX0" fmla="*/ 4199302 w 4199302"/>
              <a:gd name="connsiteY0" fmla="*/ 0 h 2062044"/>
              <a:gd name="connsiteX1" fmla="*/ 1704034 w 4199302"/>
              <a:gd name="connsiteY1" fmla="*/ 2062044 h 2062044"/>
              <a:gd name="connsiteX2" fmla="*/ 0 w 4199302"/>
              <a:gd name="connsiteY2" fmla="*/ 0 h 2062044"/>
            </a:gdLst>
            <a:ahLst/>
            <a:cxnLst>
              <a:cxn ang="0">
                <a:pos x="connsiteX0" y="connsiteY0"/>
              </a:cxn>
              <a:cxn ang="0">
                <a:pos x="connsiteX1" y="connsiteY1"/>
              </a:cxn>
              <a:cxn ang="0">
                <a:pos x="connsiteX2" y="connsiteY2"/>
              </a:cxn>
            </a:cxnLst>
            <a:rect l="l" t="t" r="r" b="b"/>
            <a:pathLst>
              <a:path w="4199302" h="2062044">
                <a:moveTo>
                  <a:pt x="4199302" y="0"/>
                </a:moveTo>
                <a:lnTo>
                  <a:pt x="1704034" y="2062044"/>
                </a:lnTo>
                <a:lnTo>
                  <a:pt x="0" y="0"/>
                </a:lnTo>
                <a:close/>
              </a:path>
            </a:pathLst>
          </a:custGeom>
        </p:spPr>
      </p:pic>
      <p:pic>
        <p:nvPicPr>
          <p:cNvPr id="30" name="图片 29"/>
          <p:cNvPicPr>
            <a:picLocks noChangeAspect="1"/>
          </p:cNvPicPr>
          <p:nvPr/>
        </p:nvPicPr>
        <p:blipFill>
          <a:blip r:embed="rId2" cstate="screen"/>
          <a:srcRect l="12764" b="36243"/>
          <a:stretch>
            <a:fillRect/>
          </a:stretch>
        </p:blipFill>
        <p:spPr>
          <a:xfrm rot="8422029">
            <a:off x="-2070735" y="-904875"/>
            <a:ext cx="7698740" cy="3798570"/>
          </a:xfrm>
          <a:custGeom>
            <a:avLst/>
            <a:gdLst>
              <a:gd name="connsiteX0" fmla="*/ 0 w 5521576"/>
              <a:gd name="connsiteY0" fmla="*/ 0 h 2723973"/>
              <a:gd name="connsiteX1" fmla="*/ 5521576 w 5521576"/>
              <a:gd name="connsiteY1" fmla="*/ 0 h 2723973"/>
              <a:gd name="connsiteX2" fmla="*/ 5521576 w 5521576"/>
              <a:gd name="connsiteY2" fmla="*/ 28251 h 2723973"/>
              <a:gd name="connsiteX3" fmla="*/ 3288876 w 5521576"/>
              <a:gd name="connsiteY3" fmla="*/ 2723973 h 2723973"/>
            </a:gdLst>
            <a:ahLst/>
            <a:cxnLst>
              <a:cxn ang="0">
                <a:pos x="connsiteX0" y="connsiteY0"/>
              </a:cxn>
              <a:cxn ang="0">
                <a:pos x="connsiteX1" y="connsiteY1"/>
              </a:cxn>
              <a:cxn ang="0">
                <a:pos x="connsiteX2" y="connsiteY2"/>
              </a:cxn>
              <a:cxn ang="0">
                <a:pos x="connsiteX3" y="connsiteY3"/>
              </a:cxn>
            </a:cxnLst>
            <a:rect l="l" t="t" r="r" b="b"/>
            <a:pathLst>
              <a:path w="5521576" h="2723973">
                <a:moveTo>
                  <a:pt x="0" y="0"/>
                </a:moveTo>
                <a:lnTo>
                  <a:pt x="5521576" y="0"/>
                </a:lnTo>
                <a:lnTo>
                  <a:pt x="5521576" y="28251"/>
                </a:lnTo>
                <a:lnTo>
                  <a:pt x="3288876" y="2723973"/>
                </a:lnTo>
                <a:close/>
              </a:path>
            </a:pathLst>
          </a:custGeom>
        </p:spPr>
      </p:pic>
      <p:sp>
        <p:nvSpPr>
          <p:cNvPr id="15" name="矩形 14"/>
          <p:cNvSpPr/>
          <p:nvPr/>
        </p:nvSpPr>
        <p:spPr>
          <a:xfrm>
            <a:off x="4916805" y="3098800"/>
            <a:ext cx="559435" cy="368300"/>
          </a:xfrm>
          <a:prstGeom prst="rect">
            <a:avLst/>
          </a:prstGeom>
        </p:spPr>
        <p:txBody>
          <a:bodyPr wrap="square">
            <a:spAutoFit/>
          </a:bodyPr>
          <a:lstStyle/>
          <a:p>
            <a:pPr algn="ctr"/>
            <a:r>
              <a:rPr lang="en-US" altLang="zh-CN"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endParaRPr lang="en-US" altLang="zh-CN"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6194" name="Picture 4" descr="5Top"/>
          <p:cNvPicPr>
            <a:picLocks noChangeAspect="1"/>
          </p:cNvPicPr>
          <p:nvPr/>
        </p:nvPicPr>
        <p:blipFill>
          <a:blip r:embed="rId3"/>
          <a:stretch>
            <a:fillRect/>
          </a:stretch>
        </p:blipFill>
        <p:spPr>
          <a:xfrm>
            <a:off x="1807528" y="476250"/>
            <a:ext cx="4416425" cy="2768600"/>
          </a:xfrm>
          <a:prstGeom prst="rect">
            <a:avLst/>
          </a:prstGeom>
          <a:noFill/>
          <a:ln w="9525">
            <a:noFill/>
          </a:ln>
        </p:spPr>
      </p:pic>
      <p:pic>
        <p:nvPicPr>
          <p:cNvPr id="136195" name="Picture 5" descr="6Top"/>
          <p:cNvPicPr>
            <a:picLocks noChangeAspect="1"/>
          </p:cNvPicPr>
          <p:nvPr/>
        </p:nvPicPr>
        <p:blipFill>
          <a:blip r:embed="rId4"/>
          <a:stretch>
            <a:fillRect/>
          </a:stretch>
        </p:blipFill>
        <p:spPr>
          <a:xfrm>
            <a:off x="7372985" y="476250"/>
            <a:ext cx="3168650" cy="2663825"/>
          </a:xfrm>
          <a:prstGeom prst="rect">
            <a:avLst/>
          </a:prstGeom>
          <a:noFill/>
          <a:ln w="9525">
            <a:noFill/>
          </a:ln>
        </p:spPr>
      </p:pic>
      <p:pic>
        <p:nvPicPr>
          <p:cNvPr id="136196" name="Picture 6" descr="7Top"/>
          <p:cNvPicPr>
            <a:picLocks noChangeAspect="1"/>
          </p:cNvPicPr>
          <p:nvPr/>
        </p:nvPicPr>
        <p:blipFill>
          <a:blip r:embed="rId5"/>
          <a:stretch>
            <a:fillRect/>
          </a:stretch>
        </p:blipFill>
        <p:spPr>
          <a:xfrm>
            <a:off x="1807528" y="4255135"/>
            <a:ext cx="2592387" cy="1911350"/>
          </a:xfrm>
          <a:prstGeom prst="rect">
            <a:avLst/>
          </a:prstGeom>
          <a:noFill/>
          <a:ln w="9525">
            <a:noFill/>
          </a:ln>
        </p:spPr>
      </p:pic>
      <p:pic>
        <p:nvPicPr>
          <p:cNvPr id="136197" name="Picture 10" descr="4Top"/>
          <p:cNvPicPr>
            <a:picLocks noChangeAspect="1"/>
          </p:cNvPicPr>
          <p:nvPr/>
        </p:nvPicPr>
        <p:blipFill>
          <a:blip r:embed="rId6"/>
          <a:stretch>
            <a:fillRect/>
          </a:stretch>
        </p:blipFill>
        <p:spPr>
          <a:xfrm>
            <a:off x="5294630" y="4255135"/>
            <a:ext cx="2593975" cy="2122488"/>
          </a:xfrm>
          <a:prstGeom prst="rect">
            <a:avLst/>
          </a:prstGeom>
          <a:noFill/>
          <a:ln w="9525">
            <a:noFill/>
          </a:ln>
        </p:spPr>
      </p:pic>
      <p:pic>
        <p:nvPicPr>
          <p:cNvPr id="136198" name="Picture 11" descr="3Top"/>
          <p:cNvPicPr>
            <a:picLocks noChangeAspect="1"/>
          </p:cNvPicPr>
          <p:nvPr/>
        </p:nvPicPr>
        <p:blipFill>
          <a:blip r:embed="rId7"/>
          <a:stretch>
            <a:fillRect/>
          </a:stretch>
        </p:blipFill>
        <p:spPr>
          <a:xfrm>
            <a:off x="8498523" y="4077018"/>
            <a:ext cx="2736850" cy="2266950"/>
          </a:xfrm>
          <a:prstGeom prst="rect">
            <a:avLst/>
          </a:prstGeom>
          <a:noFill/>
          <a:ln w="9525">
            <a:noFill/>
          </a:ln>
        </p:spPr>
      </p:pic>
      <p:sp>
        <p:nvSpPr>
          <p:cNvPr id="135175" name="文本框 136198"/>
          <p:cNvSpPr txBox="1"/>
          <p:nvPr/>
        </p:nvSpPr>
        <p:spPr>
          <a:xfrm>
            <a:off x="3079750" y="3321050"/>
            <a:ext cx="4157663" cy="457200"/>
          </a:xfrm>
          <a:prstGeom prst="rect">
            <a:avLst/>
          </a:prstGeom>
          <a:noFill/>
          <a:ln w="9525">
            <a:noFill/>
          </a:ln>
        </p:spPr>
        <p:txBody>
          <a:bodyPr>
            <a:spAutoFit/>
          </a:bodyPr>
          <a:p>
            <a:r>
              <a:rPr lang="zh-CN" altLang="en-US" sz="2400" b="1" dirty="0">
                <a:latin typeface="Arial" panose="020B0604020202020204" pitchFamily="34" charset="0"/>
              </a:rPr>
              <a:t>还 要 作 尺 寸 标 注</a:t>
            </a:r>
            <a:endParaRPr lang="zh-CN" altLang="en-US" sz="2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136194"/>
                                        </p:tgtEl>
                                        <p:attrNameLst>
                                          <p:attrName>style.visibility</p:attrName>
                                        </p:attrNameLst>
                                      </p:cBhvr>
                                      <p:to>
                                        <p:strVal val="visible"/>
                                      </p:to>
                                    </p:set>
                                    <p:animEffect transition="in" filter="plus(in)">
                                      <p:cBhvr>
                                        <p:cTn id="7" dur="1000"/>
                                        <p:tgtEl>
                                          <p:spTgt spid="136194"/>
                                        </p:tgtEl>
                                      </p:cBhvr>
                                    </p:animEffect>
                                  </p:childTnLst>
                                </p:cTn>
                              </p:par>
                            </p:childTnLst>
                          </p:cTn>
                        </p:par>
                        <p:par>
                          <p:cTn id="8" fill="hold">
                            <p:stCondLst>
                              <p:cond delay="1000"/>
                            </p:stCondLst>
                            <p:childTnLst>
                              <p:par>
                                <p:cTn id="9" presetID="13" presetClass="entr" presetSubtype="32" fill="hold" nodeType="afterEffect">
                                  <p:stCondLst>
                                    <p:cond delay="0"/>
                                  </p:stCondLst>
                                  <p:childTnLst>
                                    <p:set>
                                      <p:cBhvr>
                                        <p:cTn id="10" dur="1" fill="hold">
                                          <p:stCondLst>
                                            <p:cond delay="0"/>
                                          </p:stCondLst>
                                        </p:cTn>
                                        <p:tgtEl>
                                          <p:spTgt spid="136195"/>
                                        </p:tgtEl>
                                        <p:attrNameLst>
                                          <p:attrName>style.visibility</p:attrName>
                                        </p:attrNameLst>
                                      </p:cBhvr>
                                      <p:to>
                                        <p:strVal val="visible"/>
                                      </p:to>
                                    </p:set>
                                    <p:animEffect transition="in" filter="plus(out)">
                                      <p:cBhvr>
                                        <p:cTn id="11" dur="1000"/>
                                        <p:tgtEl>
                                          <p:spTgt spid="136195"/>
                                        </p:tgtEl>
                                      </p:cBhvr>
                                    </p:animEffect>
                                  </p:childTnLst>
                                </p:cTn>
                              </p:par>
                            </p:childTnLst>
                          </p:cTn>
                        </p:par>
                        <p:par>
                          <p:cTn id="12" fill="hold">
                            <p:stCondLst>
                              <p:cond delay="2000"/>
                            </p:stCondLst>
                            <p:childTnLst>
                              <p:par>
                                <p:cTn id="13" presetID="13" presetClass="entr" presetSubtype="32" fill="hold" nodeType="afterEffect">
                                  <p:stCondLst>
                                    <p:cond delay="0"/>
                                  </p:stCondLst>
                                  <p:childTnLst>
                                    <p:set>
                                      <p:cBhvr>
                                        <p:cTn id="14" dur="1" fill="hold">
                                          <p:stCondLst>
                                            <p:cond delay="0"/>
                                          </p:stCondLst>
                                        </p:cTn>
                                        <p:tgtEl>
                                          <p:spTgt spid="136196"/>
                                        </p:tgtEl>
                                        <p:attrNameLst>
                                          <p:attrName>style.visibility</p:attrName>
                                        </p:attrNameLst>
                                      </p:cBhvr>
                                      <p:to>
                                        <p:strVal val="visible"/>
                                      </p:to>
                                    </p:set>
                                    <p:animEffect transition="in" filter="plus(out)">
                                      <p:cBhvr>
                                        <p:cTn id="15" dur="1000"/>
                                        <p:tgtEl>
                                          <p:spTgt spid="136196"/>
                                        </p:tgtEl>
                                      </p:cBhvr>
                                    </p:animEffect>
                                  </p:childTnLst>
                                </p:cTn>
                              </p:par>
                            </p:childTnLst>
                          </p:cTn>
                        </p:par>
                        <p:par>
                          <p:cTn id="16" fill="hold">
                            <p:stCondLst>
                              <p:cond delay="3000"/>
                            </p:stCondLst>
                            <p:childTnLst>
                              <p:par>
                                <p:cTn id="17" presetID="2" presetClass="entr" presetSubtype="6" fill="hold" nodeType="afterEffect">
                                  <p:stCondLst>
                                    <p:cond delay="0"/>
                                  </p:stCondLst>
                                  <p:childTnLst>
                                    <p:set>
                                      <p:cBhvr>
                                        <p:cTn id="18" dur="1" fill="hold">
                                          <p:stCondLst>
                                            <p:cond delay="0"/>
                                          </p:stCondLst>
                                        </p:cTn>
                                        <p:tgtEl>
                                          <p:spTgt spid="136197"/>
                                        </p:tgtEl>
                                        <p:attrNameLst>
                                          <p:attrName>style.visibility</p:attrName>
                                        </p:attrNameLst>
                                      </p:cBhvr>
                                      <p:to>
                                        <p:strVal val="visible"/>
                                      </p:to>
                                    </p:set>
                                    <p:anim calcmode="lin" valueType="num">
                                      <p:cBhvr additive="base">
                                        <p:cTn id="19" dur="1000" fill="hold"/>
                                        <p:tgtEl>
                                          <p:spTgt spid="136197"/>
                                        </p:tgtEl>
                                        <p:attrNameLst>
                                          <p:attrName>ppt_x</p:attrName>
                                        </p:attrNameLst>
                                      </p:cBhvr>
                                      <p:tavLst>
                                        <p:tav tm="0">
                                          <p:val>
                                            <p:strVal val="1+#ppt_w/2"/>
                                          </p:val>
                                        </p:tav>
                                        <p:tav tm="100000">
                                          <p:val>
                                            <p:strVal val="#ppt_x"/>
                                          </p:val>
                                        </p:tav>
                                      </p:tavLst>
                                    </p:anim>
                                    <p:anim calcmode="lin" valueType="num">
                                      <p:cBhvr additive="base">
                                        <p:cTn id="20" dur="1000" fill="hold"/>
                                        <p:tgtEl>
                                          <p:spTgt spid="136197"/>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2" presetClass="entr" presetSubtype="12" fill="hold" nodeType="afterEffect">
                                  <p:stCondLst>
                                    <p:cond delay="0"/>
                                  </p:stCondLst>
                                  <p:childTnLst>
                                    <p:set>
                                      <p:cBhvr>
                                        <p:cTn id="23" dur="1" fill="hold">
                                          <p:stCondLst>
                                            <p:cond delay="0"/>
                                          </p:stCondLst>
                                        </p:cTn>
                                        <p:tgtEl>
                                          <p:spTgt spid="136198"/>
                                        </p:tgtEl>
                                        <p:attrNameLst>
                                          <p:attrName>style.visibility</p:attrName>
                                        </p:attrNameLst>
                                      </p:cBhvr>
                                      <p:to>
                                        <p:strVal val="visible"/>
                                      </p:to>
                                    </p:set>
                                    <p:anim calcmode="lin" valueType="num">
                                      <p:cBhvr additive="base">
                                        <p:cTn id="24" dur="1000" fill="hold"/>
                                        <p:tgtEl>
                                          <p:spTgt spid="136198"/>
                                        </p:tgtEl>
                                        <p:attrNameLst>
                                          <p:attrName>ppt_x</p:attrName>
                                        </p:attrNameLst>
                                      </p:cBhvr>
                                      <p:tavLst>
                                        <p:tav tm="0">
                                          <p:val>
                                            <p:strVal val="0-#ppt_w/2"/>
                                          </p:val>
                                        </p:tav>
                                        <p:tav tm="100000">
                                          <p:val>
                                            <p:strVal val="#ppt_x"/>
                                          </p:val>
                                        </p:tav>
                                      </p:tavLst>
                                    </p:anim>
                                    <p:anim calcmode="lin" valueType="num">
                                      <p:cBhvr additive="base">
                                        <p:cTn id="25" dur="1000" fill="hold"/>
                                        <p:tgtEl>
                                          <p:spTgt spid="136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graphicFrame>
        <p:nvGraphicFramePr>
          <p:cNvPr id="137218" name="Object 2"/>
          <p:cNvGraphicFramePr>
            <a:graphicFrameLocks noGrp="1" noChangeAspect="1"/>
          </p:cNvGraphicFramePr>
          <p:nvPr>
            <p:ph type="title" sz="quarter" idx="4294967295"/>
          </p:nvPr>
        </p:nvGraphicFramePr>
        <p:xfrm>
          <a:off x="5311140" y="549275"/>
          <a:ext cx="4681538" cy="2447925"/>
        </p:xfrm>
        <a:graphic>
          <a:graphicData uri="http://schemas.openxmlformats.org/presentationml/2006/ole">
            <mc:AlternateContent xmlns:mc="http://schemas.openxmlformats.org/markup-compatibility/2006">
              <mc:Choice xmlns:v="urn:schemas-microsoft-com:vml" Requires="v">
                <p:oleObj spid="_x0000_s3085" name="" r:id="rId3" imgW="4023360" imgH="2506345" progId="CorelDRAW.Graphic.12">
                  <p:embed/>
                </p:oleObj>
              </mc:Choice>
              <mc:Fallback>
                <p:oleObj name="" r:id="rId3" imgW="4023360" imgH="2506345" progId="CorelDRAW.Graphic.12">
                  <p:embed/>
                  <p:pic>
                    <p:nvPicPr>
                      <p:cNvPr id="0" name="图片 3084"/>
                      <p:cNvPicPr/>
                      <p:nvPr/>
                    </p:nvPicPr>
                    <p:blipFill>
                      <a:blip r:embed="rId4"/>
                      <a:srcRect t="9576" r="2994" b="8836"/>
                      <a:stretch>
                        <a:fillRect/>
                      </a:stretch>
                    </p:blipFill>
                    <p:spPr>
                      <a:xfrm>
                        <a:off x="5311140" y="549275"/>
                        <a:ext cx="4681538" cy="2447925"/>
                      </a:xfrm>
                      <a:prstGeom prst="rect">
                        <a:avLst/>
                      </a:prstGeom>
                      <a:noFill/>
                      <a:ln w="38100">
                        <a:miter/>
                      </a:ln>
                    </p:spPr>
                  </p:pic>
                </p:oleObj>
              </mc:Fallback>
            </mc:AlternateContent>
          </a:graphicData>
        </a:graphic>
      </p:graphicFrame>
      <p:graphicFrame>
        <p:nvGraphicFramePr>
          <p:cNvPr id="137219" name="Object 3"/>
          <p:cNvGraphicFramePr>
            <a:graphicFrameLocks noChangeAspect="1"/>
          </p:cNvGraphicFramePr>
          <p:nvPr/>
        </p:nvGraphicFramePr>
        <p:xfrm>
          <a:off x="5310823" y="3716655"/>
          <a:ext cx="3960812" cy="2678113"/>
        </p:xfrm>
        <a:graphic>
          <a:graphicData uri="http://schemas.openxmlformats.org/presentationml/2006/ole">
            <mc:AlternateContent xmlns:mc="http://schemas.openxmlformats.org/markup-compatibility/2006">
              <mc:Choice xmlns:v="urn:schemas-microsoft-com:vml" Requires="v">
                <p:oleObj spid="_x0000_s3087" name="" r:id="rId5" imgW="3733165" imgH="2527935" progId="CorelDRAW.Graphic.12">
                  <p:embed/>
                </p:oleObj>
              </mc:Choice>
              <mc:Fallback>
                <p:oleObj name="" r:id="rId5" imgW="3733165" imgH="2527935" progId="CorelDRAW.Graphic.12">
                  <p:embed/>
                  <p:pic>
                    <p:nvPicPr>
                      <p:cNvPr id="0" name="图片 3086"/>
                      <p:cNvPicPr/>
                      <p:nvPr/>
                    </p:nvPicPr>
                    <p:blipFill>
                      <a:blip r:embed="rId6"/>
                      <a:srcRect/>
                      <a:stretch>
                        <a:fillRect/>
                      </a:stretch>
                    </p:blipFill>
                    <p:spPr>
                      <a:xfrm>
                        <a:off x="5310823" y="3716655"/>
                        <a:ext cx="3960812" cy="2678113"/>
                      </a:xfrm>
                      <a:prstGeom prst="rect">
                        <a:avLst/>
                      </a:prstGeom>
                      <a:noFill/>
                      <a:ln w="38100">
                        <a:miter/>
                      </a:ln>
                    </p:spPr>
                  </p:pic>
                </p:oleObj>
              </mc:Fallback>
            </mc:AlternateContent>
          </a:graphicData>
        </a:graphic>
      </p:graphicFrame>
      <p:graphicFrame>
        <p:nvGraphicFramePr>
          <p:cNvPr id="137220" name="Object 6"/>
          <p:cNvGraphicFramePr>
            <a:graphicFrameLocks noChangeAspect="1"/>
          </p:cNvGraphicFramePr>
          <p:nvPr/>
        </p:nvGraphicFramePr>
        <p:xfrm>
          <a:off x="1844358" y="360680"/>
          <a:ext cx="2078037" cy="3168650"/>
        </p:xfrm>
        <a:graphic>
          <a:graphicData uri="http://schemas.openxmlformats.org/presentationml/2006/ole">
            <mc:AlternateContent xmlns:mc="http://schemas.openxmlformats.org/markup-compatibility/2006">
              <mc:Choice xmlns:v="urn:schemas-microsoft-com:vml" Requires="v">
                <p:oleObj spid="_x0000_s3086" name="" r:id="rId7" imgW="1828800" imgH="2786380" progId="CorelDRAW.Graphic.12">
                  <p:embed/>
                </p:oleObj>
              </mc:Choice>
              <mc:Fallback>
                <p:oleObj name="" r:id="rId7" imgW="1828800" imgH="2786380" progId="CorelDRAW.Graphic.12">
                  <p:embed/>
                  <p:pic>
                    <p:nvPicPr>
                      <p:cNvPr id="0" name="图片 3085"/>
                      <p:cNvPicPr/>
                      <p:nvPr/>
                    </p:nvPicPr>
                    <p:blipFill>
                      <a:blip r:embed="rId8"/>
                      <a:srcRect/>
                      <a:stretch>
                        <a:fillRect/>
                      </a:stretch>
                    </p:blipFill>
                    <p:spPr>
                      <a:xfrm>
                        <a:off x="1844358" y="360680"/>
                        <a:ext cx="2078037" cy="3168650"/>
                      </a:xfrm>
                      <a:prstGeom prst="rect">
                        <a:avLst/>
                      </a:prstGeom>
                      <a:noFill/>
                      <a:ln w="38100">
                        <a:miter/>
                      </a:ln>
                    </p:spPr>
                  </p:pic>
                </p:oleObj>
              </mc:Fallback>
            </mc:AlternateContent>
          </a:graphicData>
        </a:graphic>
      </p:graphicFrame>
      <p:graphicFrame>
        <p:nvGraphicFramePr>
          <p:cNvPr id="137221" name="Object 8"/>
          <p:cNvGraphicFramePr>
            <a:graphicFrameLocks noChangeAspect="1"/>
          </p:cNvGraphicFramePr>
          <p:nvPr/>
        </p:nvGraphicFramePr>
        <p:xfrm>
          <a:off x="1515745" y="3716338"/>
          <a:ext cx="2735263" cy="2682875"/>
        </p:xfrm>
        <a:graphic>
          <a:graphicData uri="http://schemas.openxmlformats.org/presentationml/2006/ole">
            <mc:AlternateContent xmlns:mc="http://schemas.openxmlformats.org/markup-compatibility/2006">
              <mc:Choice xmlns:v="urn:schemas-microsoft-com:vml" Requires="v">
                <p:oleObj spid="_x0000_s3082" name="" r:id="rId9" imgW="2420620" imgH="2377440" progId="CorelDRAW.Graphic.12">
                  <p:embed/>
                </p:oleObj>
              </mc:Choice>
              <mc:Fallback>
                <p:oleObj name="" r:id="rId9" imgW="2420620" imgH="2377440" progId="CorelDRAW.Graphic.12">
                  <p:embed/>
                  <p:pic>
                    <p:nvPicPr>
                      <p:cNvPr id="0" name="图片 3081"/>
                      <p:cNvPicPr/>
                      <p:nvPr/>
                    </p:nvPicPr>
                    <p:blipFill>
                      <a:blip r:embed="rId10"/>
                      <a:srcRect/>
                      <a:stretch>
                        <a:fillRect/>
                      </a:stretch>
                    </p:blipFill>
                    <p:spPr>
                      <a:xfrm>
                        <a:off x="1515745" y="3716338"/>
                        <a:ext cx="2735263" cy="2682875"/>
                      </a:xfrm>
                      <a:prstGeom prst="rect">
                        <a:avLst/>
                      </a:prstGeom>
                      <a:noFill/>
                      <a:ln w="38100">
                        <a:miter/>
                      </a:ln>
                    </p:spPr>
                  </p:pic>
                </p:oleObj>
              </mc:Fallback>
            </mc:AlternateContent>
          </a:graphicData>
        </a:graphic>
      </p:graphicFrame>
      <p:sp>
        <p:nvSpPr>
          <p:cNvPr id="137222" name="Text Box 14"/>
          <p:cNvSpPr txBox="1"/>
          <p:nvPr/>
        </p:nvSpPr>
        <p:spPr>
          <a:xfrm>
            <a:off x="5365750" y="3068638"/>
            <a:ext cx="4298950" cy="366712"/>
          </a:xfrm>
          <a:prstGeom prst="rect">
            <a:avLst/>
          </a:prstGeom>
          <a:noFill/>
          <a:ln w="9525">
            <a:noFill/>
          </a:ln>
        </p:spPr>
        <p:txBody>
          <a:bodyPr wrap="none">
            <a:spAutoFit/>
          </a:bodyPr>
          <a:p>
            <a:r>
              <a:rPr lang="zh-CN" altLang="en-US" dirty="0">
                <a:latin typeface="Arial" panose="020B0604020202020204" pitchFamily="34" charset="0"/>
              </a:rPr>
              <a:t>（二）</a:t>
            </a:r>
            <a:r>
              <a:rPr lang="en-US" altLang="zh-CN" dirty="0">
                <a:latin typeface="Arial" panose="020B0604020202020204" pitchFamily="34" charset="0"/>
              </a:rPr>
              <a:t>《</a:t>
            </a:r>
            <a:r>
              <a:rPr lang="zh-CN" altLang="en-US" dirty="0">
                <a:latin typeface="Arial" panose="020B0604020202020204" pitchFamily="34" charset="0"/>
              </a:rPr>
              <a:t>绣球茶具</a:t>
            </a:r>
            <a:r>
              <a:rPr lang="en-US" altLang="zh-CN" dirty="0">
                <a:latin typeface="Arial" panose="020B0604020202020204" pitchFamily="34" charset="0"/>
              </a:rPr>
              <a:t>》</a:t>
            </a:r>
            <a:r>
              <a:rPr lang="zh-CN" altLang="en-US" dirty="0">
                <a:latin typeface="Arial" panose="020B0604020202020204" pitchFamily="34" charset="0"/>
              </a:rPr>
              <a:t>　　　　梁立新设计</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7218"/>
                                        </p:tgtEl>
                                        <p:attrNameLst>
                                          <p:attrName>style.visibility</p:attrName>
                                        </p:attrNameLst>
                                      </p:cBhvr>
                                      <p:to>
                                        <p:strVal val="visible"/>
                                      </p:to>
                                    </p:set>
                                    <p:anim calcmode="lin" valueType="num">
                                      <p:cBhvr additive="base">
                                        <p:cTn id="7" dur="500" fill="hold"/>
                                        <p:tgtEl>
                                          <p:spTgt spid="137218"/>
                                        </p:tgtEl>
                                        <p:attrNameLst>
                                          <p:attrName>ppt_x</p:attrName>
                                        </p:attrNameLst>
                                      </p:cBhvr>
                                      <p:tavLst>
                                        <p:tav tm="0">
                                          <p:val>
                                            <p:strVal val="1+#ppt_w/2"/>
                                          </p:val>
                                        </p:tav>
                                        <p:tav tm="100000">
                                          <p:val>
                                            <p:strVal val="#ppt_x"/>
                                          </p:val>
                                        </p:tav>
                                      </p:tavLst>
                                    </p:anim>
                                    <p:anim calcmode="lin" valueType="num">
                                      <p:cBhvr additive="base">
                                        <p:cTn id="8" dur="500" fill="hold"/>
                                        <p:tgtEl>
                                          <p:spTgt spid="1372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137222"/>
                                        </p:tgtEl>
                                        <p:attrNameLst>
                                          <p:attrName>style.visibility</p:attrName>
                                        </p:attrNameLst>
                                      </p:cBhvr>
                                      <p:to>
                                        <p:strVal val="visible"/>
                                      </p:to>
                                    </p:set>
                                    <p:animEffect transition="in" filter="dissolve">
                                      <p:cBhvr>
                                        <p:cTn id="12" dur="1000"/>
                                        <p:tgtEl>
                                          <p:spTgt spid="137222"/>
                                        </p:tgtEl>
                                      </p:cBhvr>
                                    </p:animEffect>
                                  </p:childTnLst>
                                </p:cTn>
                              </p:par>
                            </p:childTnLst>
                          </p:cTn>
                        </p:par>
                        <p:par>
                          <p:cTn id="13" fill="hold">
                            <p:stCondLst>
                              <p:cond delay="1500"/>
                            </p:stCondLst>
                            <p:childTnLst>
                              <p:par>
                                <p:cTn id="14" presetID="8" presetClass="entr" presetSubtype="16" fill="hold" nodeType="afterEffect">
                                  <p:stCondLst>
                                    <p:cond delay="0"/>
                                  </p:stCondLst>
                                  <p:childTnLst>
                                    <p:set>
                                      <p:cBhvr>
                                        <p:cTn id="15" dur="1" fill="hold">
                                          <p:stCondLst>
                                            <p:cond delay="0"/>
                                          </p:stCondLst>
                                        </p:cTn>
                                        <p:tgtEl>
                                          <p:spTgt spid="137220"/>
                                        </p:tgtEl>
                                        <p:attrNameLst>
                                          <p:attrName>style.visibility</p:attrName>
                                        </p:attrNameLst>
                                      </p:cBhvr>
                                      <p:to>
                                        <p:strVal val="visible"/>
                                      </p:to>
                                    </p:set>
                                    <p:animEffect transition="in" filter="diamond(in)">
                                      <p:cBhvr>
                                        <p:cTn id="16" dur="1000"/>
                                        <p:tgtEl>
                                          <p:spTgt spid="137220"/>
                                        </p:tgtEl>
                                      </p:cBhvr>
                                    </p:animEffect>
                                  </p:childTnLst>
                                </p:cTn>
                              </p:par>
                            </p:childTnLst>
                          </p:cTn>
                        </p:par>
                        <p:par>
                          <p:cTn id="17" fill="hold">
                            <p:stCondLst>
                              <p:cond delay="2500"/>
                            </p:stCondLst>
                            <p:childTnLst>
                              <p:par>
                                <p:cTn id="18" presetID="8" presetClass="entr" presetSubtype="32" fill="hold" nodeType="afterEffect">
                                  <p:stCondLst>
                                    <p:cond delay="0"/>
                                  </p:stCondLst>
                                  <p:childTnLst>
                                    <p:set>
                                      <p:cBhvr>
                                        <p:cTn id="19" dur="1" fill="hold">
                                          <p:stCondLst>
                                            <p:cond delay="0"/>
                                          </p:stCondLst>
                                        </p:cTn>
                                        <p:tgtEl>
                                          <p:spTgt spid="137221"/>
                                        </p:tgtEl>
                                        <p:attrNameLst>
                                          <p:attrName>style.visibility</p:attrName>
                                        </p:attrNameLst>
                                      </p:cBhvr>
                                      <p:to>
                                        <p:strVal val="visible"/>
                                      </p:to>
                                    </p:set>
                                    <p:animEffect transition="in" filter="diamond(out)">
                                      <p:cBhvr>
                                        <p:cTn id="20" dur="1000"/>
                                        <p:tgtEl>
                                          <p:spTgt spid="137221"/>
                                        </p:tgtEl>
                                      </p:cBhvr>
                                    </p:animEffect>
                                  </p:childTnLst>
                                </p:cTn>
                              </p:par>
                            </p:childTnLst>
                          </p:cTn>
                        </p:par>
                        <p:par>
                          <p:cTn id="21" fill="hold">
                            <p:stCondLst>
                              <p:cond delay="3500"/>
                            </p:stCondLst>
                            <p:childTnLst>
                              <p:par>
                                <p:cTn id="22" presetID="8" presetClass="entr" presetSubtype="16" fill="hold" nodeType="afterEffect">
                                  <p:stCondLst>
                                    <p:cond delay="0"/>
                                  </p:stCondLst>
                                  <p:childTnLst>
                                    <p:set>
                                      <p:cBhvr>
                                        <p:cTn id="23" dur="1" fill="hold">
                                          <p:stCondLst>
                                            <p:cond delay="0"/>
                                          </p:stCondLst>
                                        </p:cTn>
                                        <p:tgtEl>
                                          <p:spTgt spid="137219"/>
                                        </p:tgtEl>
                                        <p:attrNameLst>
                                          <p:attrName>style.visibility</p:attrName>
                                        </p:attrNameLst>
                                      </p:cBhvr>
                                      <p:to>
                                        <p:strVal val="visible"/>
                                      </p:to>
                                    </p:set>
                                    <p:animEffect transition="in" filter="diamond(in)">
                                      <p:cBhvr>
                                        <p:cTn id="24" dur="1000"/>
                                        <p:tgtEl>
                                          <p:spTgt spid="137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graphicFrame>
        <p:nvGraphicFramePr>
          <p:cNvPr id="138242" name="Object 4"/>
          <p:cNvGraphicFramePr>
            <a:graphicFrameLocks noChangeAspect="1"/>
          </p:cNvGraphicFramePr>
          <p:nvPr/>
        </p:nvGraphicFramePr>
        <p:xfrm>
          <a:off x="6132513" y="36195"/>
          <a:ext cx="3903662" cy="5805488"/>
        </p:xfrm>
        <a:graphic>
          <a:graphicData uri="http://schemas.openxmlformats.org/presentationml/2006/ole">
            <mc:AlternateContent xmlns:mc="http://schemas.openxmlformats.org/markup-compatibility/2006">
              <mc:Choice xmlns:v="urn:schemas-microsoft-com:vml" Requires="v">
                <p:oleObj spid="_x0000_s3083" name="" r:id="rId3" imgW="1925320" imgH="2861310" progId="CorelDRAW.Graphic.12">
                  <p:embed/>
                </p:oleObj>
              </mc:Choice>
              <mc:Fallback>
                <p:oleObj name="" r:id="rId3" imgW="1925320" imgH="2861310" progId="CorelDRAW.Graphic.12">
                  <p:embed/>
                  <p:pic>
                    <p:nvPicPr>
                      <p:cNvPr id="0" name="图片 3082"/>
                      <p:cNvPicPr/>
                      <p:nvPr/>
                    </p:nvPicPr>
                    <p:blipFill>
                      <a:blip r:embed="rId4"/>
                      <a:stretch>
                        <a:fillRect/>
                      </a:stretch>
                    </p:blipFill>
                    <p:spPr>
                      <a:xfrm>
                        <a:off x="6132513" y="36195"/>
                        <a:ext cx="3903662" cy="5805488"/>
                      </a:xfrm>
                      <a:prstGeom prst="rect">
                        <a:avLst/>
                      </a:prstGeom>
                      <a:noFill/>
                      <a:ln w="38100">
                        <a:noFill/>
                        <a:miter/>
                      </a:ln>
                    </p:spPr>
                  </p:pic>
                </p:oleObj>
              </mc:Fallback>
            </mc:AlternateContent>
          </a:graphicData>
        </a:graphic>
      </p:graphicFrame>
      <p:graphicFrame>
        <p:nvGraphicFramePr>
          <p:cNvPr id="138243" name="Object 5"/>
          <p:cNvGraphicFramePr>
            <a:graphicFrameLocks noChangeAspect="1"/>
          </p:cNvGraphicFramePr>
          <p:nvPr/>
        </p:nvGraphicFramePr>
        <p:xfrm>
          <a:off x="1632585" y="3338513"/>
          <a:ext cx="4246563" cy="3125787"/>
        </p:xfrm>
        <a:graphic>
          <a:graphicData uri="http://schemas.openxmlformats.org/presentationml/2006/ole">
            <mc:AlternateContent xmlns:mc="http://schemas.openxmlformats.org/markup-compatibility/2006">
              <mc:Choice xmlns:v="urn:schemas-microsoft-com:vml" Requires="v">
                <p:oleObj spid="_x0000_s3084" name="" r:id="rId5" imgW="1850390" imgH="1366520" progId="CorelDRAW.Graphic.12">
                  <p:embed/>
                </p:oleObj>
              </mc:Choice>
              <mc:Fallback>
                <p:oleObj name="" r:id="rId5" imgW="1850390" imgH="1366520" progId="CorelDRAW.Graphic.12">
                  <p:embed/>
                  <p:pic>
                    <p:nvPicPr>
                      <p:cNvPr id="0" name="图片 3083"/>
                      <p:cNvPicPr/>
                      <p:nvPr/>
                    </p:nvPicPr>
                    <p:blipFill>
                      <a:blip r:embed="rId6"/>
                      <a:stretch>
                        <a:fillRect/>
                      </a:stretch>
                    </p:blipFill>
                    <p:spPr>
                      <a:xfrm>
                        <a:off x="1632585" y="3338513"/>
                        <a:ext cx="4246563" cy="312578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138243"/>
                                        </p:tgtEl>
                                        <p:attrNameLst>
                                          <p:attrName>style.visibility</p:attrName>
                                        </p:attrNameLst>
                                      </p:cBhvr>
                                      <p:to>
                                        <p:strVal val="visible"/>
                                      </p:to>
                                    </p:set>
                                    <p:animEffect transition="in" filter="box(out)">
                                      <p:cBhvr>
                                        <p:cTn id="7" dur="1000"/>
                                        <p:tgtEl>
                                          <p:spTgt spid="138243"/>
                                        </p:tgtEl>
                                      </p:cBhvr>
                                    </p:animEffect>
                                  </p:childTnLst>
                                </p:cTn>
                              </p:par>
                            </p:childTnLst>
                          </p:cTn>
                        </p:par>
                        <p:par>
                          <p:cTn id="8" fill="hold">
                            <p:stCondLst>
                              <p:cond delay="1000"/>
                            </p:stCondLst>
                            <p:childTnLst>
                              <p:par>
                                <p:cTn id="9" presetID="4" presetClass="entr" presetSubtype="16" fill="hold" nodeType="afterEffect">
                                  <p:stCondLst>
                                    <p:cond delay="0"/>
                                  </p:stCondLst>
                                  <p:childTnLst>
                                    <p:set>
                                      <p:cBhvr>
                                        <p:cTn id="10" dur="1" fill="hold">
                                          <p:stCondLst>
                                            <p:cond delay="0"/>
                                          </p:stCondLst>
                                        </p:cTn>
                                        <p:tgtEl>
                                          <p:spTgt spid="138242"/>
                                        </p:tgtEl>
                                        <p:attrNameLst>
                                          <p:attrName>style.visibility</p:attrName>
                                        </p:attrNameLst>
                                      </p:cBhvr>
                                      <p:to>
                                        <p:strVal val="visible"/>
                                      </p:to>
                                    </p:set>
                                    <p:animEffect transition="in" filter="box(in)">
                                      <p:cBhvr>
                                        <p:cTn id="11" dur="1000"/>
                                        <p:tgtEl>
                                          <p:spTgt spid="138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pic>
        <p:nvPicPr>
          <p:cNvPr id="10" name="图片 9"/>
          <p:cNvPicPr>
            <a:picLocks noChangeAspect="1"/>
          </p:cNvPicPr>
          <p:nvPr/>
        </p:nvPicPr>
        <p:blipFill>
          <a:blip r:embed="rId2"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sp>
        <p:nvSpPr>
          <p:cNvPr id="138242" name="Rectangle 3"/>
          <p:cNvSpPr>
            <a:spLocks noGrp="1" noRot="1"/>
          </p:cNvSpPr>
          <p:nvPr/>
        </p:nvSpPr>
        <p:spPr>
          <a:xfrm>
            <a:off x="351155" y="453390"/>
            <a:ext cx="11170920" cy="626427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marL="812800" indent="-812800" eaLnBrk="1" hangingPunct="1">
              <a:lnSpc>
                <a:spcPct val="80000"/>
              </a:lnSpc>
            </a:pPr>
            <a:r>
              <a:rPr lang="zh-CN" altLang="en-US" sz="2800" b="1" dirty="0"/>
              <a:t>设计小结</a:t>
            </a:r>
            <a:endParaRPr lang="zh-CN" altLang="en-US" sz="2800" dirty="0"/>
          </a:p>
          <a:p>
            <a:pPr marL="812800" indent="-812800" eaLnBrk="1" hangingPunct="1">
              <a:lnSpc>
                <a:spcPct val="80000"/>
              </a:lnSpc>
            </a:pPr>
            <a:r>
              <a:rPr lang="zh-CN" altLang="en-US" sz="2000" dirty="0"/>
              <a:t>（一）、课程内容</a:t>
            </a:r>
            <a:endParaRPr lang="zh-CN" altLang="en-US" sz="2000" dirty="0"/>
          </a:p>
          <a:p>
            <a:pPr marL="812800" indent="-812800" eaLnBrk="1" hangingPunct="1">
              <a:lnSpc>
                <a:spcPct val="80000"/>
              </a:lnSpc>
            </a:pPr>
            <a:r>
              <a:rPr lang="en-US" altLang="zh-CN" sz="2000" dirty="0"/>
              <a:t>1</a:t>
            </a:r>
            <a:r>
              <a:rPr lang="zh-CN" altLang="en-US" sz="2000" dirty="0"/>
              <a:t>、全班学生作业全部作好后将学生所有作品展出，进行观摩</a:t>
            </a:r>
            <a:endParaRPr lang="zh-CN" altLang="en-US" sz="2000" dirty="0"/>
          </a:p>
          <a:p>
            <a:pPr marL="812800" indent="-812800" eaLnBrk="1" hangingPunct="1">
              <a:lnSpc>
                <a:spcPct val="80000"/>
              </a:lnSpc>
            </a:pPr>
            <a:r>
              <a:rPr lang="en-US" altLang="zh-CN" sz="2000" dirty="0"/>
              <a:t>2</a:t>
            </a:r>
            <a:r>
              <a:rPr lang="zh-CN" altLang="en-US" sz="2000" dirty="0"/>
              <a:t>、学生自评、讨论；（</a:t>
            </a:r>
            <a:r>
              <a:rPr lang="en-US" altLang="zh-CN" sz="2000" dirty="0"/>
              <a:t>3</a:t>
            </a:r>
            <a:r>
              <a:rPr lang="zh-CN" altLang="en-US" sz="2000" dirty="0"/>
              <a:t>节课）</a:t>
            </a:r>
            <a:endParaRPr lang="zh-CN" altLang="en-US" sz="2000" dirty="0"/>
          </a:p>
          <a:p>
            <a:pPr marL="812800" indent="-812800" eaLnBrk="1" hangingPunct="1">
              <a:lnSpc>
                <a:spcPct val="80000"/>
              </a:lnSpc>
            </a:pPr>
            <a:r>
              <a:rPr lang="en-US" altLang="zh-CN" sz="2000" dirty="0"/>
              <a:t>3</a:t>
            </a:r>
            <a:r>
              <a:rPr lang="zh-CN" altLang="en-US" sz="2000" dirty="0"/>
              <a:t>、老师总结。（</a:t>
            </a:r>
            <a:r>
              <a:rPr lang="en-US" altLang="zh-CN" sz="2000" dirty="0"/>
              <a:t>1</a:t>
            </a:r>
            <a:r>
              <a:rPr lang="zh-CN" altLang="en-US" sz="2000" dirty="0"/>
              <a:t>节课），以</a:t>
            </a:r>
            <a:r>
              <a:rPr lang="en-US" altLang="zh-CN" sz="2000" dirty="0"/>
              <a:t>《</a:t>
            </a:r>
            <a:r>
              <a:rPr lang="zh-CN" altLang="en-US" sz="2000" dirty="0"/>
              <a:t>海恋</a:t>
            </a:r>
            <a:r>
              <a:rPr lang="en-US" altLang="zh-CN" sz="2000" dirty="0"/>
              <a:t>》</a:t>
            </a:r>
            <a:r>
              <a:rPr lang="zh-CN" altLang="en-US" sz="2000" dirty="0"/>
              <a:t>茶具创作为例。</a:t>
            </a:r>
            <a:endParaRPr lang="zh-CN" altLang="en-US" sz="2000" dirty="0"/>
          </a:p>
          <a:p>
            <a:pPr marL="812800" indent="-812800" eaLnBrk="1" hangingPunct="1">
              <a:lnSpc>
                <a:spcPct val="80000"/>
              </a:lnSpc>
            </a:pPr>
            <a:r>
              <a:rPr lang="en-US" altLang="zh-CN" sz="2000" dirty="0"/>
              <a:t>4</a:t>
            </a:r>
            <a:r>
              <a:rPr lang="zh-CN" altLang="en-US" sz="2000" dirty="0"/>
              <a:t>、指出存在问题。</a:t>
            </a:r>
            <a:endParaRPr lang="zh-CN" altLang="en-US" sz="2000" dirty="0"/>
          </a:p>
          <a:p>
            <a:pPr marL="812800" indent="-812800" eaLnBrk="1" hangingPunct="1">
              <a:lnSpc>
                <a:spcPct val="80000"/>
              </a:lnSpc>
            </a:pPr>
            <a:r>
              <a:rPr lang="zh-CN" altLang="en-US" sz="2000" dirty="0"/>
              <a:t>（二）、基本要求</a:t>
            </a:r>
            <a:endParaRPr lang="zh-CN" altLang="en-US" sz="2000" dirty="0"/>
          </a:p>
          <a:p>
            <a:pPr marL="812800" indent="-812800" eaLnBrk="1" hangingPunct="1">
              <a:lnSpc>
                <a:spcPct val="80000"/>
              </a:lnSpc>
            </a:pPr>
            <a:r>
              <a:rPr lang="zh-CN" altLang="en-US" sz="2000" dirty="0"/>
              <a:t>    目的是通过学生自评自议、老师总评的办法，增强学生设计创新意识、设计能力的培养，提高学生的艺术综合素质，以适应现代社会的需要。这种学生互动、师生互动的教学方法，学生可以与学生对话，学生可以与老师对话，既可调动学生的学习热情、创意精神，又可以促进老师在教的过程中不断学习，从而也促进老师质量水平的提高。</a:t>
            </a:r>
            <a:endParaRPr lang="zh-CN" altLang="en-US" sz="2000" dirty="0"/>
          </a:p>
          <a:p>
            <a:pPr marL="812800" indent="-812800" eaLnBrk="1" hangingPunct="1">
              <a:lnSpc>
                <a:spcPct val="80000"/>
              </a:lnSpc>
            </a:pPr>
            <a:r>
              <a:rPr lang="zh-CN" altLang="en-US" sz="2000" dirty="0"/>
              <a:t>（三）、课程的质量标淮与成绩考核</a:t>
            </a:r>
            <a:endParaRPr lang="zh-CN" altLang="en-US" sz="2000" dirty="0"/>
          </a:p>
          <a:p>
            <a:pPr marL="812800" indent="-812800" eaLnBrk="1" hangingPunct="1">
              <a:lnSpc>
                <a:spcPct val="80000"/>
              </a:lnSpc>
            </a:pPr>
            <a:r>
              <a:rPr lang="zh-CN" altLang="en-US" sz="2000" dirty="0"/>
              <a:t>    本课程主要采用理论与实践相结合，个人作业、集体作业相结合的方法进行评估。</a:t>
            </a:r>
            <a:endParaRPr lang="zh-CN" altLang="en-US" sz="2000" dirty="0"/>
          </a:p>
          <a:p>
            <a:pPr marL="812800" indent="-812800" eaLnBrk="1" hangingPunct="1">
              <a:lnSpc>
                <a:spcPct val="80000"/>
              </a:lnSpc>
            </a:pPr>
            <a:r>
              <a:rPr lang="zh-CN" altLang="en-US" sz="2000" dirty="0"/>
              <a:t>考核标准采用百分制，创作作业占</a:t>
            </a:r>
            <a:r>
              <a:rPr lang="en-US" altLang="zh-CN" sz="2000" dirty="0"/>
              <a:t>80</a:t>
            </a:r>
            <a:r>
              <a:rPr lang="zh-CN" altLang="en-US" sz="2000" dirty="0"/>
              <a:t>％，上课考勤、平时作业占</a:t>
            </a:r>
            <a:r>
              <a:rPr lang="en-US" altLang="zh-CN" sz="2000" dirty="0"/>
              <a:t>20</a:t>
            </a:r>
            <a:r>
              <a:rPr lang="zh-CN" altLang="en-US" sz="2000" dirty="0"/>
              <a:t>％。</a:t>
            </a:r>
            <a:endParaRPr lang="zh-CN" altLang="en-US" sz="2000" dirty="0"/>
          </a:p>
          <a:p>
            <a:pPr marL="812800" indent="-812800" eaLnBrk="1" hangingPunct="1">
              <a:lnSpc>
                <a:spcPct val="80000"/>
              </a:lnSpc>
            </a:pPr>
            <a:r>
              <a:rPr lang="zh-CN" altLang="en-US" sz="2000" dirty="0"/>
              <a:t>（四）、教学方法和教学手段</a:t>
            </a:r>
            <a:endParaRPr lang="zh-CN" altLang="en-US" sz="2000" dirty="0"/>
          </a:p>
          <a:p>
            <a:pPr marL="812800" indent="-812800" eaLnBrk="1" hangingPunct="1">
              <a:lnSpc>
                <a:spcPct val="80000"/>
              </a:lnSpc>
            </a:pPr>
            <a:r>
              <a:rPr lang="zh-CN" altLang="en-US" sz="2000" dirty="0"/>
              <a:t>在教学过程中充分调动学生自己动手，在参与社会调查的基础上，充分发挥学生的独立创新精神。以学生创意为主，教师的理论教学为辅的择优教学手段，充分发挥学生的自立、自创、自理精神，为进入社会打下良好的素质基础。</a:t>
            </a:r>
            <a:endParaRPr lang="zh-CN" alt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pic>
        <p:nvPicPr>
          <p:cNvPr id="10" name="图片 9"/>
          <p:cNvPicPr>
            <a:picLocks noChangeAspect="1"/>
          </p:cNvPicPr>
          <p:nvPr/>
        </p:nvPicPr>
        <p:blipFill>
          <a:blip r:embed="rId2"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139266" name="Picture 4" descr="IMG_4629"/>
          <p:cNvPicPr>
            <a:picLocks noChangeAspect="1"/>
          </p:cNvPicPr>
          <p:nvPr/>
        </p:nvPicPr>
        <p:blipFill>
          <a:blip r:embed="rId3">
            <a:lum contrast="12000"/>
          </a:blip>
          <a:srcRect/>
          <a:stretch>
            <a:fillRect/>
          </a:stretch>
        </p:blipFill>
        <p:spPr>
          <a:xfrm>
            <a:off x="1782445" y="441008"/>
            <a:ext cx="7056438" cy="5292725"/>
          </a:xfrm>
          <a:prstGeom prst="rect">
            <a:avLst/>
          </a:prstGeom>
          <a:noFill/>
          <a:ln w="9525">
            <a:noFill/>
          </a:ln>
        </p:spPr>
      </p:pic>
      <p:sp>
        <p:nvSpPr>
          <p:cNvPr id="139267" name="Rectangle 5"/>
          <p:cNvSpPr/>
          <p:nvPr/>
        </p:nvSpPr>
        <p:spPr>
          <a:xfrm>
            <a:off x="2916238" y="6021388"/>
            <a:ext cx="4476750" cy="366712"/>
          </a:xfrm>
          <a:prstGeom prst="rect">
            <a:avLst/>
          </a:prstGeom>
          <a:noFill/>
          <a:ln w="9525">
            <a:noFill/>
          </a:ln>
        </p:spPr>
        <p:txBody>
          <a:bodyPr wrap="none" anchor="ctr">
            <a:spAutoFit/>
          </a:bodyPr>
          <a:p>
            <a:r>
              <a:rPr lang="en-US" altLang="zh-CN" dirty="0">
                <a:latin typeface="Arial" panose="020B0604020202020204" pitchFamily="34" charset="0"/>
              </a:rPr>
              <a:t>《</a:t>
            </a:r>
            <a:r>
              <a:rPr lang="zh-CN" altLang="en-US" dirty="0">
                <a:latin typeface="Arial" panose="020B0604020202020204" pitchFamily="34" charset="0"/>
              </a:rPr>
              <a:t>海恋</a:t>
            </a:r>
            <a:r>
              <a:rPr lang="en-US" altLang="zh-CN" dirty="0">
                <a:latin typeface="Arial" panose="020B0604020202020204" pitchFamily="34" charset="0"/>
              </a:rPr>
              <a:t>》</a:t>
            </a:r>
            <a:r>
              <a:rPr lang="zh-CN" altLang="en-US" dirty="0">
                <a:latin typeface="Arial" panose="020B0604020202020204" pitchFamily="34" charset="0"/>
              </a:rPr>
              <a:t>茶具    全宏烨   指导教师  帅立功 </a:t>
            </a:r>
            <a:endParaRPr lang="zh-CN" altLang="en-US"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pic>
        <p:nvPicPr>
          <p:cNvPr id="10" name="图片 9"/>
          <p:cNvPicPr>
            <a:picLocks noChangeAspect="1"/>
          </p:cNvPicPr>
          <p:nvPr/>
        </p:nvPicPr>
        <p:blipFill>
          <a:blip r:embed="rId2" cstate="screen"/>
          <a:srcRect b="20461"/>
          <a:stretch>
            <a:fillRect/>
          </a:stretch>
        </p:blipFill>
        <p:spPr>
          <a:xfrm rot="3022029">
            <a:off x="-2210589" y="3615396"/>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sp>
        <p:nvSpPr>
          <p:cNvPr id="140290" name="Rectangle 3"/>
          <p:cNvSpPr>
            <a:spLocks noGrp="1" noRot="1"/>
          </p:cNvSpPr>
          <p:nvPr/>
        </p:nvSpPr>
        <p:spPr>
          <a:xfrm>
            <a:off x="349885" y="362585"/>
            <a:ext cx="10788015" cy="645287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90000"/>
              </a:lnSpc>
            </a:pPr>
            <a:r>
              <a:rPr lang="zh-CN" altLang="en-US" sz="2800" b="1" dirty="0"/>
              <a:t>学生讲评：</a:t>
            </a:r>
            <a:endParaRPr lang="zh-CN" altLang="en-US" sz="2800" b="1" dirty="0"/>
          </a:p>
          <a:p>
            <a:pPr eaLnBrk="1" hangingPunct="1">
              <a:lnSpc>
                <a:spcPct val="90000"/>
              </a:lnSpc>
            </a:pPr>
            <a:endParaRPr lang="zh-CN" altLang="en-US" sz="2800" b="1" dirty="0"/>
          </a:p>
          <a:p>
            <a:pPr eaLnBrk="1" hangingPunct="1">
              <a:lnSpc>
                <a:spcPct val="90000"/>
              </a:lnSpc>
            </a:pPr>
            <a:r>
              <a:rPr lang="zh-CN" altLang="en-US" b="1" dirty="0"/>
              <a:t>          </a:t>
            </a:r>
            <a:r>
              <a:rPr lang="zh-CN" altLang="en-US" sz="2400" b="1" dirty="0"/>
              <a:t> </a:t>
            </a:r>
            <a:r>
              <a:rPr lang="en-US" altLang="zh-CN" sz="2400" b="1" dirty="0"/>
              <a:t>A</a:t>
            </a:r>
            <a:r>
              <a:rPr lang="zh-CN" altLang="en-US" sz="2400" b="1" dirty="0"/>
              <a:t>同学：</a:t>
            </a:r>
            <a:r>
              <a:rPr lang="zh-CN" altLang="en-US" sz="2400" dirty="0"/>
              <a:t>全宏烨同学</a:t>
            </a:r>
            <a:r>
              <a:rPr lang="en-US" altLang="zh-CN" sz="2400" dirty="0"/>
              <a:t>《</a:t>
            </a:r>
            <a:r>
              <a:rPr lang="zh-CN" altLang="en-US" sz="2400" dirty="0"/>
              <a:t>海恋</a:t>
            </a:r>
            <a:r>
              <a:rPr lang="en-US" altLang="zh-CN" sz="2400" dirty="0"/>
              <a:t>》</a:t>
            </a:r>
            <a:r>
              <a:rPr lang="zh-CN" altLang="en-US" sz="2400" dirty="0"/>
              <a:t>茶具设计得很好，具有钦州海湾的特点，整个茶壶饱满圆润，结构合理。</a:t>
            </a:r>
            <a:endParaRPr lang="zh-CN" altLang="en-US" sz="2400" dirty="0"/>
          </a:p>
          <a:p>
            <a:pPr eaLnBrk="1" hangingPunct="1">
              <a:lnSpc>
                <a:spcPct val="90000"/>
              </a:lnSpc>
            </a:pPr>
            <a:endParaRPr lang="zh-CN" altLang="en-US" sz="2400" dirty="0"/>
          </a:p>
          <a:p>
            <a:pPr eaLnBrk="1" hangingPunct="1">
              <a:lnSpc>
                <a:spcPct val="90000"/>
              </a:lnSpc>
            </a:pPr>
            <a:r>
              <a:rPr lang="zh-CN" altLang="en-US" sz="2400" dirty="0"/>
              <a:t>           </a:t>
            </a:r>
            <a:r>
              <a:rPr lang="en-US" altLang="zh-CN" sz="2400" b="1" dirty="0"/>
              <a:t>B</a:t>
            </a:r>
            <a:r>
              <a:rPr lang="zh-CN" altLang="en-US" sz="2400" b="1" dirty="0"/>
              <a:t>同学：</a:t>
            </a:r>
            <a:r>
              <a:rPr lang="zh-CN" altLang="en-US" sz="2400" dirty="0"/>
              <a:t>我认为全宏烨同学</a:t>
            </a:r>
            <a:r>
              <a:rPr lang="en-US" altLang="zh-CN" sz="2400" dirty="0"/>
              <a:t>《</a:t>
            </a:r>
            <a:r>
              <a:rPr lang="zh-CN" altLang="en-US" sz="2400" dirty="0"/>
              <a:t>海恋</a:t>
            </a:r>
            <a:r>
              <a:rPr lang="en-US" altLang="zh-CN" sz="2400" dirty="0"/>
              <a:t>》</a:t>
            </a:r>
            <a:r>
              <a:rPr lang="zh-CN" altLang="en-US" sz="2400" dirty="0"/>
              <a:t>茶具设计比较巧妙，壶中的海底鱼类及生物图案设计得不错，线条流利，采用阴阳线刻手法装饰效果好。</a:t>
            </a:r>
            <a:endParaRPr lang="zh-CN" altLang="en-US" sz="2400" dirty="0"/>
          </a:p>
          <a:p>
            <a:pPr eaLnBrk="1" hangingPunct="1">
              <a:lnSpc>
                <a:spcPct val="90000"/>
              </a:lnSpc>
            </a:pPr>
            <a:endParaRPr lang="zh-CN" altLang="en-US" sz="2400" dirty="0"/>
          </a:p>
          <a:p>
            <a:pPr eaLnBrk="1" hangingPunct="1">
              <a:lnSpc>
                <a:spcPct val="90000"/>
              </a:lnSpc>
            </a:pPr>
            <a:r>
              <a:rPr lang="zh-CN" altLang="en-US" sz="2400" dirty="0"/>
              <a:t>          </a:t>
            </a:r>
            <a:r>
              <a:rPr lang="zh-CN" altLang="en-US" sz="2400" b="1" dirty="0"/>
              <a:t> </a:t>
            </a:r>
            <a:r>
              <a:rPr lang="en-US" altLang="zh-CN" sz="2400" b="1" dirty="0"/>
              <a:t>C</a:t>
            </a:r>
            <a:r>
              <a:rPr lang="zh-CN" altLang="en-US" sz="2400" b="1" dirty="0"/>
              <a:t>同学：</a:t>
            </a:r>
            <a:r>
              <a:rPr lang="zh-CN" altLang="en-US" sz="2400" dirty="0"/>
              <a:t>我感觉壶中的图案是不是大了一点，显得空间感不够。</a:t>
            </a:r>
            <a:endParaRPr lang="zh-CN" altLang="en-US" sz="2400" dirty="0"/>
          </a:p>
          <a:p>
            <a:pPr eaLnBrk="1" hangingPunct="1">
              <a:lnSpc>
                <a:spcPct val="90000"/>
              </a:lnSpc>
            </a:pPr>
            <a:endParaRPr lang="zh-CN" altLang="en-US" sz="2400" dirty="0"/>
          </a:p>
          <a:p>
            <a:pPr eaLnBrk="1" hangingPunct="1">
              <a:lnSpc>
                <a:spcPct val="90000"/>
              </a:lnSpc>
            </a:pPr>
            <a:r>
              <a:rPr lang="zh-CN" altLang="en-US" sz="2400" dirty="0"/>
              <a:t>           </a:t>
            </a:r>
            <a:r>
              <a:rPr lang="en-US" altLang="zh-CN" sz="2400" b="1" dirty="0"/>
              <a:t>D</a:t>
            </a:r>
            <a:r>
              <a:rPr lang="zh-CN" altLang="en-US" sz="2400" b="1" dirty="0"/>
              <a:t>同学：</a:t>
            </a:r>
            <a:r>
              <a:rPr lang="zh-CN" altLang="en-US" sz="2400" dirty="0"/>
              <a:t>充分利用水底自然生物为设计元素，五个茶杯套碟成为一个图腾柱，这种多功能应用的创意很好。 </a:t>
            </a:r>
            <a:r>
              <a:rPr lang="zh-CN" altLang="en-US" dirty="0"/>
              <a:t>       </a:t>
            </a:r>
            <a:r>
              <a:rPr lang="zh-CN" altLang="en-US" b="1" dirty="0"/>
              <a:t> </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41314" name="Rectangle 3"/>
          <p:cNvSpPr>
            <a:spLocks noGrp="1" noRot="1"/>
          </p:cNvSpPr>
          <p:nvPr>
            <p:ph type="body" idx="4294967295"/>
          </p:nvPr>
        </p:nvSpPr>
        <p:spPr>
          <a:xfrm>
            <a:off x="539750" y="765175"/>
            <a:ext cx="10095865" cy="5696585"/>
          </a:xfrm>
        </p:spPr>
        <p:txBody>
          <a:bodyPr vert="horz" wrap="square" lIns="91440" tIns="45720" rIns="91440" bIns="45720" anchor="t">
            <a:normAutofit fontScale="90000"/>
          </a:bodyPr>
          <a:p>
            <a:pPr eaLnBrk="1" hangingPunct="1">
              <a:lnSpc>
                <a:spcPct val="110000"/>
              </a:lnSpc>
            </a:pPr>
            <a:r>
              <a:rPr lang="zh-CN" altLang="en-US" sz="3110" b="1" dirty="0"/>
              <a:t>老师讲评：</a:t>
            </a:r>
            <a:endParaRPr lang="zh-CN" altLang="en-US" sz="3110" b="1" dirty="0"/>
          </a:p>
          <a:p>
            <a:pPr eaLnBrk="1" hangingPunct="1">
              <a:lnSpc>
                <a:spcPct val="110000"/>
              </a:lnSpc>
            </a:pPr>
            <a:r>
              <a:rPr lang="zh-CN" altLang="en-US" sz="2400" b="1" dirty="0"/>
              <a:t>     </a:t>
            </a:r>
            <a:r>
              <a:rPr lang="zh-CN" altLang="en-US" sz="2400" dirty="0"/>
              <a:t>全宏烨同学</a:t>
            </a:r>
            <a:r>
              <a:rPr lang="en-US" altLang="zh-CN" sz="2400" dirty="0"/>
              <a:t>《</a:t>
            </a:r>
            <a:r>
              <a:rPr lang="zh-CN" altLang="en-US" sz="2400" dirty="0"/>
              <a:t>海恋</a:t>
            </a:r>
            <a:r>
              <a:rPr lang="en-US" altLang="zh-CN" sz="2400" dirty="0"/>
              <a:t>》</a:t>
            </a:r>
            <a:r>
              <a:rPr lang="zh-CN" altLang="en-US" sz="2400" dirty="0"/>
              <a:t>茶具，总的来说该设计达到了预期的目标，设计创意良好，构思新颖，特别是用海螺做壶盖把较为理想。该同学能到钦州坭兴陶艺厂，和工人打成一片，顺利完成此次毕业设计任务。并能出其不意的将原来没有的小海龟添加入毕业设计中，增加了</a:t>
            </a:r>
            <a:r>
              <a:rPr lang="en-US" altLang="zh-CN" sz="2400" dirty="0"/>
              <a:t>《</a:t>
            </a:r>
            <a:r>
              <a:rPr lang="zh-CN" altLang="en-US" sz="2400" dirty="0"/>
              <a:t>海恋</a:t>
            </a:r>
            <a:r>
              <a:rPr lang="en-US" altLang="zh-CN" sz="2400" dirty="0"/>
              <a:t>》</a:t>
            </a:r>
            <a:r>
              <a:rPr lang="zh-CN" altLang="en-US" sz="2400" dirty="0"/>
              <a:t>茶具的设计趣味。整套茶具创意思想明确，工艺制作良好，艺术形式完美，成品效果满意，具有审美价值和实用价值。</a:t>
            </a:r>
            <a:endParaRPr lang="zh-CN" altLang="en-US" sz="2400" dirty="0"/>
          </a:p>
          <a:p>
            <a:pPr eaLnBrk="1" hangingPunct="1">
              <a:lnSpc>
                <a:spcPct val="110000"/>
              </a:lnSpc>
            </a:pPr>
            <a:r>
              <a:rPr lang="zh-CN" altLang="en-US" sz="2400" dirty="0"/>
              <a:t>但遗憾的是壶嘴设计未能与壶盖口平齐，这是一大失误，希望今后引起注意。在做模型时多向工厂技术工人请教。</a:t>
            </a:r>
            <a:endParaRPr lang="zh-CN" altLang="en-US" sz="2400" dirty="0"/>
          </a:p>
          <a:p>
            <a:pPr eaLnBrk="1" hangingPunct="1">
              <a:lnSpc>
                <a:spcPct val="110000"/>
              </a:lnSpc>
            </a:pPr>
            <a:r>
              <a:rPr lang="zh-CN" altLang="en-US" sz="2400" b="1" dirty="0"/>
              <a:t>说明：</a:t>
            </a:r>
            <a:endParaRPr lang="zh-CN" altLang="en-US" sz="2400" dirty="0"/>
          </a:p>
          <a:p>
            <a:pPr eaLnBrk="1" hangingPunct="1">
              <a:lnSpc>
                <a:spcPct val="110000"/>
              </a:lnSpc>
            </a:pPr>
            <a:r>
              <a:rPr lang="zh-CN" altLang="en-US" sz="2400" dirty="0"/>
              <a:t>      所有学生的旅游纪念品设计及其实训项目都要进行全班式的集体讨论。自我讲解，同学讲评，老师小结。只有经过自我和同学们的讲评，才能提高学生的创意理念及设计水平。同时也提高老师的教学能力和教学水平。</a:t>
            </a:r>
            <a:endParaRPr lang="zh-CN" alt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28" name="矩形 27"/>
          <p:cNvSpPr/>
          <p:nvPr/>
        </p:nvSpPr>
        <p:spPr>
          <a:xfrm>
            <a:off x="0" y="1503045"/>
            <a:ext cx="12192000" cy="4384675"/>
          </a:xfrm>
          <a:prstGeom prst="rect">
            <a:avLst/>
          </a:prstGeom>
          <a:solidFill>
            <a:srgbClr val="5B7B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r>
              <a:rPr lang="en-US" altLang="zh-CN" sz="2400" b="1" dirty="0">
                <a:latin typeface="宋体" panose="02010600030101010101" pitchFamily="2" charset="-122"/>
                <a:sym typeface="+mn-ea"/>
              </a:rPr>
              <a:t>      </a:t>
            </a:r>
            <a:endParaRPr lang="zh-CN" altLang="en-US" sz="2400"/>
          </a:p>
        </p:txBody>
      </p:sp>
      <p:sp>
        <p:nvSpPr>
          <p:cNvPr id="110594" name="Rectangle 2"/>
          <p:cNvSpPr>
            <a:spLocks noGrp="1" noRot="1"/>
          </p:cNvSpPr>
          <p:nvPr/>
        </p:nvSpPr>
        <p:spPr>
          <a:xfrm>
            <a:off x="468313" y="549275"/>
            <a:ext cx="8229600" cy="11430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C00000"/>
                </a:solidFill>
                <a:effectLst>
                  <a:outerShdw blurRad="38100" dist="38100" dir="2700000">
                    <a:srgbClr val="C0C0C0"/>
                  </a:outerShdw>
                </a:effectLst>
                <a:uLnTx/>
                <a:uFillTx/>
                <a:latin typeface="+mn-ea"/>
                <a:ea typeface="+mn-ea"/>
                <a:cs typeface="+mn-ea"/>
              </a:rPr>
              <a:t>第六章     旅游纪念品的调查与定位</a:t>
            </a:r>
            <a:endParaRPr kumimoji="0" lang="zh-CN" altLang="en-US" sz="2800" b="1" i="0" u="none" strike="noStrike" kern="1200" cap="none" spc="0" normalizeH="0" baseline="0" noProof="1">
              <a:ln>
                <a:noFill/>
              </a:ln>
              <a:solidFill>
                <a:srgbClr val="C00000"/>
              </a:solidFill>
              <a:effectLst>
                <a:outerShdw blurRad="38100" dist="38100" dir="2700000">
                  <a:srgbClr val="C0C0C0"/>
                </a:outerShdw>
              </a:effectLst>
              <a:uLnTx/>
              <a:uFillTx/>
              <a:latin typeface="+mn-ea"/>
              <a:ea typeface="+mn-ea"/>
              <a:cs typeface="+mn-ea"/>
            </a:endParaRPr>
          </a:p>
        </p:txBody>
      </p:sp>
      <p:sp>
        <p:nvSpPr>
          <p:cNvPr id="109571" name="Rectangle 3"/>
          <p:cNvSpPr>
            <a:spLocks noGrp="1" noRot="1"/>
          </p:cNvSpPr>
          <p:nvPr/>
        </p:nvSpPr>
        <p:spPr>
          <a:xfrm>
            <a:off x="1264920" y="1692275"/>
            <a:ext cx="9309735" cy="345757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r>
              <a:rPr lang="en-US" altLang="zh-CN" sz="2400" b="1" dirty="0">
                <a:solidFill>
                  <a:srgbClr val="C00000"/>
                </a:solidFill>
              </a:rPr>
              <a:t> </a:t>
            </a:r>
            <a:r>
              <a:rPr lang="zh-CN" altLang="en-US" sz="2400" b="1" dirty="0">
                <a:solidFill>
                  <a:srgbClr val="C00000"/>
                </a:solidFill>
              </a:rPr>
              <a:t>第一节、旅游纪念品的社会调查</a:t>
            </a:r>
            <a:endParaRPr lang="zh-CN" altLang="en-US" sz="3300" b="1" dirty="0">
              <a:solidFill>
                <a:srgbClr val="E85A02"/>
              </a:solidFill>
            </a:endParaRPr>
          </a:p>
          <a:p>
            <a:pPr eaLnBrk="1" hangingPunct="1"/>
            <a:endParaRPr lang="zh-CN" altLang="en-US" sz="2700" b="1" dirty="0"/>
          </a:p>
          <a:p>
            <a:pPr eaLnBrk="1" hangingPunct="1">
              <a:lnSpc>
                <a:spcPct val="120000"/>
              </a:lnSpc>
              <a:buNone/>
            </a:pPr>
            <a:r>
              <a:rPr lang="zh-CN" altLang="en-US" sz="2700" b="1" dirty="0"/>
              <a:t>　　　</a:t>
            </a:r>
            <a:r>
              <a:rPr lang="zh-CN" altLang="en-US" sz="2400" dirty="0"/>
              <a:t>要设计一个城市的景区、景点新的旅游纪念品和装饰品就必须对这个城市的景区和景点进行社会调查。对其政治、经济、教育、文化、艺术等各方面，要有一个整体大概的了解。地理环境、气候环境的特点、独特的自然景观与人文景观、历史景观及文化历史，民族风情等来分析了解后才能进行设计的。首先我们要对该城市进行社会调查。</a:t>
            </a:r>
            <a:endParaRPr lang="zh-CN" altLang="en-US" sz="2700" b="1" dirty="0"/>
          </a:p>
          <a:p>
            <a:pPr eaLnBrk="1" hangingPunct="1"/>
            <a:endParaRPr lang="en-US" altLang="zh-CN" sz="27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screen"/>
          <a:srcRect l="12764" b="36243"/>
          <a:stretch>
            <a:fillRect/>
          </a:stretch>
        </p:blipFill>
        <p:spPr>
          <a:xfrm rot="3022029">
            <a:off x="-2852420" y="3184525"/>
            <a:ext cx="7686040" cy="3792855"/>
          </a:xfrm>
          <a:custGeom>
            <a:avLst/>
            <a:gdLst>
              <a:gd name="connsiteX0" fmla="*/ 0 w 5521576"/>
              <a:gd name="connsiteY0" fmla="*/ 0 h 2723973"/>
              <a:gd name="connsiteX1" fmla="*/ 5521576 w 5521576"/>
              <a:gd name="connsiteY1" fmla="*/ 0 h 2723973"/>
              <a:gd name="connsiteX2" fmla="*/ 5521576 w 5521576"/>
              <a:gd name="connsiteY2" fmla="*/ 28251 h 2723973"/>
              <a:gd name="connsiteX3" fmla="*/ 3288876 w 5521576"/>
              <a:gd name="connsiteY3" fmla="*/ 2723973 h 2723973"/>
            </a:gdLst>
            <a:ahLst/>
            <a:cxnLst>
              <a:cxn ang="0">
                <a:pos x="connsiteX0" y="connsiteY0"/>
              </a:cxn>
              <a:cxn ang="0">
                <a:pos x="connsiteX1" y="connsiteY1"/>
              </a:cxn>
              <a:cxn ang="0">
                <a:pos x="connsiteX2" y="connsiteY2"/>
              </a:cxn>
              <a:cxn ang="0">
                <a:pos x="connsiteX3" y="connsiteY3"/>
              </a:cxn>
            </a:cxnLst>
            <a:rect l="l" t="t" r="r" b="b"/>
            <a:pathLst>
              <a:path w="5521576" h="2723973">
                <a:moveTo>
                  <a:pt x="0" y="0"/>
                </a:moveTo>
                <a:lnTo>
                  <a:pt x="5521576" y="0"/>
                </a:lnTo>
                <a:lnTo>
                  <a:pt x="5521576" y="28251"/>
                </a:lnTo>
                <a:lnTo>
                  <a:pt x="3288876" y="2723973"/>
                </a:lnTo>
                <a:close/>
              </a:path>
            </a:pathLst>
          </a:custGeom>
        </p:spPr>
      </p:pic>
      <p:pic>
        <p:nvPicPr>
          <p:cNvPr id="21" name="图片 20"/>
          <p:cNvPicPr>
            <a:picLocks noChangeAspect="1"/>
          </p:cNvPicPr>
          <p:nvPr/>
        </p:nvPicPr>
        <p:blipFill>
          <a:blip r:embed="rId2" cstate="screen"/>
          <a:srcRect l="19566" r="11014" b="49499"/>
          <a:stretch>
            <a:fillRect/>
          </a:stretch>
        </p:blipFill>
        <p:spPr>
          <a:xfrm rot="13174182">
            <a:off x="3992880" y="-1304290"/>
            <a:ext cx="11260455" cy="5530215"/>
          </a:xfrm>
          <a:custGeom>
            <a:avLst/>
            <a:gdLst>
              <a:gd name="connsiteX0" fmla="*/ 4199302 w 4199302"/>
              <a:gd name="connsiteY0" fmla="*/ 0 h 2062044"/>
              <a:gd name="connsiteX1" fmla="*/ 1704034 w 4199302"/>
              <a:gd name="connsiteY1" fmla="*/ 2062044 h 2062044"/>
              <a:gd name="connsiteX2" fmla="*/ 0 w 4199302"/>
              <a:gd name="connsiteY2" fmla="*/ 0 h 2062044"/>
            </a:gdLst>
            <a:ahLst/>
            <a:cxnLst>
              <a:cxn ang="0">
                <a:pos x="connsiteX0" y="connsiteY0"/>
              </a:cxn>
              <a:cxn ang="0">
                <a:pos x="connsiteX1" y="connsiteY1"/>
              </a:cxn>
              <a:cxn ang="0">
                <a:pos x="connsiteX2" y="connsiteY2"/>
              </a:cxn>
            </a:cxnLst>
            <a:rect l="l" t="t" r="r" b="b"/>
            <a:pathLst>
              <a:path w="4199302" h="2062044">
                <a:moveTo>
                  <a:pt x="4199302" y="0"/>
                </a:moveTo>
                <a:lnTo>
                  <a:pt x="1704034" y="2062044"/>
                </a:lnTo>
                <a:lnTo>
                  <a:pt x="0" y="0"/>
                </a:lnTo>
                <a:close/>
              </a:path>
            </a:pathLst>
          </a:custGeom>
        </p:spPr>
      </p:pic>
      <p:sp>
        <p:nvSpPr>
          <p:cNvPr id="9" name="文本框 8"/>
          <p:cNvSpPr txBox="1"/>
          <p:nvPr/>
        </p:nvSpPr>
        <p:spPr>
          <a:xfrm>
            <a:off x="4257675" y="389890"/>
            <a:ext cx="5701665" cy="460375"/>
          </a:xfrm>
          <a:prstGeom prst="rect">
            <a:avLst/>
          </a:prstGeom>
          <a:noFill/>
        </p:spPr>
        <p:txBody>
          <a:bodyPr wrap="square" rtlCol="0">
            <a:spAutoFit/>
          </a:bodyPr>
          <a:lstStyle/>
          <a:p>
            <a:r>
              <a:rPr lang="zh-CN" altLang="en-US" sz="2400" b="1">
                <a:solidFill>
                  <a:schemeClr val="bg1">
                    <a:lumMod val="50000"/>
                  </a:schemeClr>
                </a:solidFill>
                <a:latin typeface="幼圆" panose="02010509060101010101" pitchFamily="49" charset="-122"/>
                <a:ea typeface="幼圆" panose="02010509060101010101" pitchFamily="49" charset="-122"/>
              </a:rPr>
              <a:t>第一章  旅游纪念品概述</a:t>
            </a:r>
            <a:endParaRPr lang="zh-CN" altLang="en-US" sz="2400" b="1">
              <a:solidFill>
                <a:schemeClr val="bg1">
                  <a:lumMod val="50000"/>
                </a:schemeClr>
              </a:solidFill>
              <a:latin typeface="幼圆" panose="02010509060101010101" pitchFamily="49" charset="-122"/>
              <a:ea typeface="幼圆" panose="02010509060101010101" pitchFamily="49" charset="-122"/>
            </a:endParaRPr>
          </a:p>
        </p:txBody>
      </p:sp>
      <p:sp>
        <p:nvSpPr>
          <p:cNvPr id="12" name="图文框 11"/>
          <p:cNvSpPr/>
          <p:nvPr/>
        </p:nvSpPr>
        <p:spPr>
          <a:xfrm>
            <a:off x="735330" y="952500"/>
            <a:ext cx="3016250" cy="4536440"/>
          </a:xfrm>
          <a:prstGeom prst="frame">
            <a:avLst>
              <a:gd name="adj1" fmla="val 4229"/>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9" tIns="60944" rIns="121889" bIns="60944" numCol="1" spcCol="0" rtlCol="0" fromWordArt="0" anchor="ctr" anchorCtr="0" forceAA="0" compatLnSpc="1">
            <a:noAutofit/>
          </a:bodyPr>
          <a:lstStyle/>
          <a:p>
            <a:pPr algn="ctr" defTabSz="914400"/>
            <a:endParaRPr lang="zh-CN" altLang="en-US" sz="8000" b="1" dirty="0">
              <a:solidFill>
                <a:srgbClr val="E7E6E6">
                  <a:lumMod val="50000"/>
                </a:srgb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656080" y="2115820"/>
            <a:ext cx="1247140" cy="521970"/>
          </a:xfrm>
          <a:prstGeom prst="rect">
            <a:avLst/>
          </a:prstGeom>
          <a:noFill/>
        </p:spPr>
        <p:txBody>
          <a:bodyPr wrap="square" rtlCol="0">
            <a:spAutoFit/>
          </a:bodyPr>
          <a:lstStyle/>
          <a:p>
            <a:r>
              <a:rPr lang="zh-CN" altLang="en-US" sz="2800" b="1">
                <a:blipFill>
                  <a:blip r:embed="rId3"/>
                  <a:stretch>
                    <a:fillRect/>
                  </a:stretch>
                </a:blipFill>
                <a:ea typeface="+mn-lt"/>
                <a:cs typeface="+mn-lt"/>
              </a:rPr>
              <a:t>目  录</a:t>
            </a:r>
            <a:endParaRPr lang="zh-CN" altLang="en-US" sz="2800" b="1">
              <a:blipFill>
                <a:blip r:embed="rId3"/>
                <a:stretch>
                  <a:fillRect/>
                </a:stretch>
              </a:blipFill>
              <a:ea typeface="+mn-lt"/>
              <a:cs typeface="+mn-lt"/>
            </a:endParaRPr>
          </a:p>
        </p:txBody>
      </p:sp>
      <p:sp>
        <p:nvSpPr>
          <p:cNvPr id="13" name="文本框 12"/>
          <p:cNvSpPr txBox="1"/>
          <p:nvPr/>
        </p:nvSpPr>
        <p:spPr>
          <a:xfrm>
            <a:off x="1373505" y="3103245"/>
            <a:ext cx="1937385" cy="521970"/>
          </a:xfrm>
          <a:prstGeom prst="rect">
            <a:avLst/>
          </a:prstGeom>
          <a:noFill/>
        </p:spPr>
        <p:txBody>
          <a:bodyPr wrap="square" rtlCol="0">
            <a:spAutoFit/>
          </a:bodyPr>
          <a:lstStyle/>
          <a:p>
            <a:r>
              <a:rPr lang="en-US" altLang="zh-CN" sz="2800" b="1">
                <a:blipFill>
                  <a:blip r:embed="rId3"/>
                  <a:stretch>
                    <a:fillRect/>
                  </a:stretch>
                </a:blipFill>
                <a:ea typeface="+mn-lt"/>
              </a:rPr>
              <a:t>CONTENT</a:t>
            </a:r>
            <a:endParaRPr lang="en-US" altLang="zh-CN" sz="2800" b="1">
              <a:blipFill>
                <a:blip r:embed="rId3"/>
                <a:stretch>
                  <a:fillRect/>
                </a:stretch>
              </a:blipFill>
              <a:ea typeface="+mn-lt"/>
            </a:endParaRPr>
          </a:p>
        </p:txBody>
      </p:sp>
      <p:sp>
        <p:nvSpPr>
          <p:cNvPr id="14" name="文本框 13"/>
          <p:cNvSpPr txBox="1"/>
          <p:nvPr/>
        </p:nvSpPr>
        <p:spPr>
          <a:xfrm>
            <a:off x="4258310" y="1727200"/>
            <a:ext cx="6603365" cy="460375"/>
          </a:xfrm>
          <a:prstGeom prst="rect">
            <a:avLst/>
          </a:prstGeom>
          <a:noFill/>
        </p:spPr>
        <p:txBody>
          <a:bodyPr wrap="square" rtlCol="0">
            <a:spAutoFit/>
          </a:bodyPr>
          <a:lstStyle/>
          <a:p>
            <a:r>
              <a:rPr lang="zh-CN" altLang="en-US" sz="2400" b="1">
                <a:solidFill>
                  <a:schemeClr val="bg1">
                    <a:lumMod val="50000"/>
                  </a:schemeClr>
                </a:solidFill>
                <a:latin typeface="幼圆" panose="02010509060101010101" pitchFamily="49" charset="-122"/>
                <a:ea typeface="幼圆" panose="02010509060101010101" pitchFamily="49" charset="-122"/>
                <a:sym typeface="+mn-ea"/>
              </a:rPr>
              <a:t>第三章  旅游纪念品设计的原则</a:t>
            </a:r>
            <a:endParaRPr lang="zh-CN" altLang="en-US" sz="2400" b="1">
              <a:solidFill>
                <a:schemeClr val="bg1">
                  <a:lumMod val="50000"/>
                </a:schemeClr>
              </a:solidFill>
              <a:latin typeface="幼圆" panose="02010509060101010101" pitchFamily="49" charset="-122"/>
              <a:ea typeface="幼圆" panose="02010509060101010101" pitchFamily="49" charset="-122"/>
              <a:sym typeface="+mn-ea"/>
            </a:endParaRPr>
          </a:p>
        </p:txBody>
      </p:sp>
      <p:sp>
        <p:nvSpPr>
          <p:cNvPr id="16" name="文本框 15"/>
          <p:cNvSpPr txBox="1"/>
          <p:nvPr/>
        </p:nvSpPr>
        <p:spPr>
          <a:xfrm>
            <a:off x="4272915" y="3157220"/>
            <a:ext cx="6339840" cy="460375"/>
          </a:xfrm>
          <a:prstGeom prst="rect">
            <a:avLst/>
          </a:prstGeom>
          <a:noFill/>
        </p:spPr>
        <p:txBody>
          <a:bodyPr wrap="square" rtlCol="0">
            <a:spAutoFit/>
          </a:bodyPr>
          <a:lstStyle/>
          <a:p>
            <a:r>
              <a:rPr lang="zh-CN" altLang="en-US" sz="2400" b="1">
                <a:solidFill>
                  <a:srgbClr val="FF0000"/>
                </a:solidFill>
                <a:latin typeface="幼圆" panose="02010509060101010101" pitchFamily="49" charset="-122"/>
                <a:ea typeface="幼圆" panose="02010509060101010101" pitchFamily="49" charset="-122"/>
              </a:rPr>
              <a:t>第五章  </a:t>
            </a:r>
            <a:r>
              <a:rPr lang="zh-CN" altLang="en-US" sz="2400" b="1">
                <a:solidFill>
                  <a:srgbClr val="FF0000"/>
                </a:solidFill>
                <a:latin typeface="幼圆" panose="02010509060101010101" pitchFamily="49" charset="-122"/>
                <a:ea typeface="幼圆" panose="02010509060101010101" pitchFamily="49" charset="-122"/>
                <a:sym typeface="+mn-ea"/>
              </a:rPr>
              <a:t>旅游纪念品的</a:t>
            </a:r>
            <a:r>
              <a:rPr lang="zh-CN" altLang="en-US" sz="2400" b="1">
                <a:solidFill>
                  <a:srgbClr val="FF0000"/>
                </a:solidFill>
                <a:latin typeface="幼圆" panose="02010509060101010101" pitchFamily="49" charset="-122"/>
                <a:ea typeface="幼圆" panose="02010509060101010101" pitchFamily="49" charset="-122"/>
              </a:rPr>
              <a:t>创新设计与创业</a:t>
            </a:r>
            <a:endParaRPr lang="zh-CN" altLang="en-US" sz="2400" b="1">
              <a:solidFill>
                <a:srgbClr val="FF0000"/>
              </a:solidFill>
              <a:latin typeface="幼圆" panose="02010509060101010101" pitchFamily="49" charset="-122"/>
              <a:ea typeface="幼圆" panose="02010509060101010101" pitchFamily="49" charset="-122"/>
            </a:endParaRPr>
          </a:p>
        </p:txBody>
      </p:sp>
      <p:sp>
        <p:nvSpPr>
          <p:cNvPr id="2" name="文本框 1"/>
          <p:cNvSpPr txBox="1"/>
          <p:nvPr/>
        </p:nvSpPr>
        <p:spPr>
          <a:xfrm>
            <a:off x="4257675" y="1026795"/>
            <a:ext cx="5950585" cy="460375"/>
          </a:xfrm>
          <a:prstGeom prst="rect">
            <a:avLst/>
          </a:prstGeom>
          <a:noFill/>
        </p:spPr>
        <p:txBody>
          <a:bodyPr wrap="square" rtlCol="0" anchor="t">
            <a:spAutoFit/>
          </a:bodyPr>
          <a:p>
            <a:r>
              <a:rPr lang="zh-CN" altLang="en-US" sz="2400" b="1">
                <a:solidFill>
                  <a:schemeClr val="bg1">
                    <a:lumMod val="50000"/>
                  </a:schemeClr>
                </a:solidFill>
                <a:latin typeface="幼圆" panose="02010509060101010101" pitchFamily="49" charset="-122"/>
                <a:ea typeface="幼圆" panose="02010509060101010101" pitchFamily="49" charset="-122"/>
                <a:sym typeface="+mn-ea"/>
              </a:rPr>
              <a:t>第二章  旅游纪念品的类型</a:t>
            </a:r>
            <a:endParaRPr lang="zh-CN" altLang="en-US" sz="2400" b="1">
              <a:solidFill>
                <a:schemeClr val="bg1">
                  <a:lumMod val="50000"/>
                </a:schemeClr>
              </a:solidFill>
              <a:latin typeface="幼圆" panose="02010509060101010101" pitchFamily="49" charset="-122"/>
              <a:ea typeface="幼圆" panose="02010509060101010101" pitchFamily="49" charset="-122"/>
              <a:sym typeface="+mn-ea"/>
            </a:endParaRPr>
          </a:p>
        </p:txBody>
      </p:sp>
      <p:sp>
        <p:nvSpPr>
          <p:cNvPr id="6" name="文本框 5"/>
          <p:cNvSpPr txBox="1"/>
          <p:nvPr/>
        </p:nvSpPr>
        <p:spPr>
          <a:xfrm>
            <a:off x="4258310" y="2418715"/>
            <a:ext cx="6908165" cy="460375"/>
          </a:xfrm>
          <a:prstGeom prst="rect">
            <a:avLst/>
          </a:prstGeom>
          <a:noFill/>
        </p:spPr>
        <p:txBody>
          <a:bodyPr wrap="square" rtlCol="0" anchor="t">
            <a:spAutoFit/>
          </a:bodyPr>
          <a:p>
            <a:r>
              <a:rPr lang="zh-CN" altLang="en-US" sz="2400" b="1">
                <a:solidFill>
                  <a:schemeClr val="bg1">
                    <a:lumMod val="50000"/>
                  </a:schemeClr>
                </a:solidFill>
                <a:latin typeface="幼圆" panose="02010509060101010101" pitchFamily="49" charset="-122"/>
                <a:ea typeface="幼圆" panose="02010509060101010101" pitchFamily="49" charset="-122"/>
                <a:sym typeface="+mn-ea"/>
              </a:rPr>
              <a:t>第四章  旅游纪念品设计的基础图形训练</a:t>
            </a:r>
            <a:endParaRPr lang="zh-CN" altLang="en-US" sz="2400" b="1">
              <a:solidFill>
                <a:schemeClr val="bg1">
                  <a:lumMod val="50000"/>
                </a:schemeClr>
              </a:solidFill>
              <a:latin typeface="幼圆" panose="02010509060101010101" pitchFamily="49" charset="-122"/>
              <a:ea typeface="幼圆" panose="02010509060101010101" pitchFamily="49" charset="-122"/>
              <a:sym typeface="+mn-ea"/>
            </a:endParaRPr>
          </a:p>
        </p:txBody>
      </p:sp>
      <p:sp>
        <p:nvSpPr>
          <p:cNvPr id="7" name="文本框 6"/>
          <p:cNvSpPr txBox="1"/>
          <p:nvPr/>
        </p:nvSpPr>
        <p:spPr>
          <a:xfrm>
            <a:off x="4272915" y="3909695"/>
            <a:ext cx="6893560" cy="460375"/>
          </a:xfrm>
          <a:prstGeom prst="rect">
            <a:avLst/>
          </a:prstGeom>
          <a:noFill/>
        </p:spPr>
        <p:txBody>
          <a:bodyPr wrap="square" rtlCol="0" anchor="t">
            <a:spAutoFit/>
          </a:bodyPr>
          <a:p>
            <a:r>
              <a:rPr lang="zh-CN" altLang="en-US" sz="2400" b="1">
                <a:solidFill>
                  <a:srgbClr val="FF0000"/>
                </a:solidFill>
                <a:latin typeface="幼圆" panose="02010509060101010101" pitchFamily="49" charset="-122"/>
                <a:ea typeface="幼圆" panose="02010509060101010101" pitchFamily="49" charset="-122"/>
                <a:sym typeface="+mn-ea"/>
              </a:rPr>
              <a:t>第六章  旅游纪念品的调查与定位</a:t>
            </a:r>
            <a:endParaRPr lang="zh-CN" altLang="en-US" sz="2400" b="1">
              <a:solidFill>
                <a:srgbClr val="FF0000"/>
              </a:solidFill>
              <a:latin typeface="幼圆" panose="02010509060101010101" pitchFamily="49" charset="-122"/>
              <a:ea typeface="幼圆" panose="02010509060101010101" pitchFamily="49" charset="-122"/>
              <a:sym typeface="+mn-ea"/>
            </a:endParaRPr>
          </a:p>
        </p:txBody>
      </p:sp>
      <p:sp>
        <p:nvSpPr>
          <p:cNvPr id="10" name="文本框 9"/>
          <p:cNvSpPr txBox="1"/>
          <p:nvPr/>
        </p:nvSpPr>
        <p:spPr>
          <a:xfrm>
            <a:off x="4284980" y="4661535"/>
            <a:ext cx="7809865" cy="891540"/>
          </a:xfrm>
          <a:prstGeom prst="rect">
            <a:avLst/>
          </a:prstGeom>
          <a:noFill/>
        </p:spPr>
        <p:txBody>
          <a:bodyPr wrap="square" rtlCol="0" anchor="t">
            <a:spAutoFit/>
          </a:bodyPr>
          <a:p>
            <a:r>
              <a:rPr lang="zh-CN" altLang="en-US" sz="2400" b="1">
                <a:solidFill>
                  <a:schemeClr val="bg1">
                    <a:lumMod val="50000"/>
                  </a:schemeClr>
                </a:solidFill>
                <a:latin typeface="幼圆" panose="02010509060101010101" pitchFamily="49" charset="-122"/>
                <a:ea typeface="幼圆" panose="02010509060101010101" pitchFamily="49" charset="-122"/>
                <a:sym typeface="+mn-ea"/>
              </a:rPr>
              <a:t>第七章  旅游纪念品的装饰图形文创创意与设计</a:t>
            </a:r>
            <a:endParaRPr lang="zh-CN" altLang="en-US" sz="2800" b="1">
              <a:solidFill>
                <a:schemeClr val="bg1">
                  <a:lumMod val="50000"/>
                </a:schemeClr>
              </a:solidFill>
              <a:latin typeface="幼圆" panose="02010509060101010101" pitchFamily="49" charset="-122"/>
              <a:ea typeface="幼圆" panose="02010509060101010101" pitchFamily="49" charset="-122"/>
              <a:sym typeface="+mn-ea"/>
            </a:endParaRPr>
          </a:p>
          <a:p>
            <a:endParaRPr lang="zh-CN" altLang="en-US" sz="2800" b="1">
              <a:solidFill>
                <a:schemeClr val="bg1">
                  <a:lumMod val="50000"/>
                </a:schemeClr>
              </a:solidFill>
              <a:latin typeface="幼圆" panose="02010509060101010101" pitchFamily="49" charset="-122"/>
              <a:ea typeface="幼圆" panose="02010509060101010101" pitchFamily="49" charset="-122"/>
              <a:sym typeface="+mn-ea"/>
            </a:endParaRPr>
          </a:p>
        </p:txBody>
      </p:sp>
      <p:sp>
        <p:nvSpPr>
          <p:cNvPr id="23" name="文本框 22"/>
          <p:cNvSpPr txBox="1"/>
          <p:nvPr/>
        </p:nvSpPr>
        <p:spPr>
          <a:xfrm>
            <a:off x="4291965" y="5424170"/>
            <a:ext cx="4163060" cy="460375"/>
          </a:xfrm>
          <a:prstGeom prst="rect">
            <a:avLst/>
          </a:prstGeom>
          <a:noFill/>
        </p:spPr>
        <p:txBody>
          <a:bodyPr wrap="none" rtlCol="0" anchor="t">
            <a:spAutoFit/>
          </a:bodyPr>
          <a:p>
            <a:r>
              <a:rPr lang="zh-CN" altLang="en-US" sz="2400" b="1">
                <a:solidFill>
                  <a:schemeClr val="bg1">
                    <a:lumMod val="50000"/>
                  </a:schemeClr>
                </a:solidFill>
                <a:latin typeface="幼圆" panose="02010509060101010101" pitchFamily="49" charset="-122"/>
                <a:ea typeface="幼圆" panose="02010509060101010101" pitchFamily="49" charset="-122"/>
                <a:sym typeface="+mn-ea"/>
              </a:rPr>
              <a:t>第八章  旅游纪念品作品欣赏</a:t>
            </a:r>
            <a:endParaRPr lang="zh-CN" altLang="en-US" sz="2400" b="1">
              <a:solidFill>
                <a:schemeClr val="bg1">
                  <a:lumMod val="50000"/>
                </a:schemeClr>
              </a:solidFill>
              <a:latin typeface="幼圆" panose="02010509060101010101" pitchFamily="49" charset="-122"/>
              <a:ea typeface="幼圆" panose="02010509060101010101" pitchFamily="49"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0594" name="Rectangle 3"/>
          <p:cNvSpPr>
            <a:spLocks noGrp="1" noRot="1"/>
          </p:cNvSpPr>
          <p:nvPr/>
        </p:nvSpPr>
        <p:spPr>
          <a:xfrm>
            <a:off x="1376363" y="675958"/>
            <a:ext cx="8137525" cy="550545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r>
              <a:rPr lang="en-US" altLang="zh-CN" sz="2400" dirty="0">
                <a:ea typeface="+mn-lt"/>
                <a:cs typeface="+mn-lt"/>
              </a:rPr>
              <a:t>1</a:t>
            </a:r>
            <a:r>
              <a:rPr lang="zh-CN" altLang="en-US" sz="2400" dirty="0">
                <a:ea typeface="+mn-lt"/>
                <a:cs typeface="+mn-lt"/>
              </a:rPr>
              <a:t>、首先对城市地方进行查阅了解，收集有关旅游文化，旅游资源的了解，重点景区的了解。</a:t>
            </a:r>
            <a:endParaRPr lang="zh-CN" altLang="en-US" sz="2400" dirty="0">
              <a:ea typeface="+mn-lt"/>
              <a:cs typeface="+mn-lt"/>
            </a:endParaRPr>
          </a:p>
          <a:p>
            <a:pPr eaLnBrk="1" hangingPunct="1"/>
            <a:endParaRPr lang="zh-CN" altLang="en-US" sz="2400" dirty="0">
              <a:ea typeface="+mn-lt"/>
              <a:cs typeface="+mn-lt"/>
            </a:endParaRPr>
          </a:p>
          <a:p>
            <a:pPr eaLnBrk="1" hangingPunct="1"/>
            <a:r>
              <a:rPr lang="en-US" altLang="zh-CN" sz="2400" dirty="0">
                <a:ea typeface="+mn-lt"/>
                <a:cs typeface="+mn-lt"/>
              </a:rPr>
              <a:t>2</a:t>
            </a:r>
            <a:r>
              <a:rPr lang="zh-CN" altLang="en-US" sz="2400" dirty="0">
                <a:ea typeface="+mn-lt"/>
                <a:cs typeface="+mn-lt"/>
              </a:rPr>
              <a:t>、地域性、地理环境及气候环境的了解。如地貌学、地质构造的了解，自然环境特殊性的了解。</a:t>
            </a:r>
            <a:endParaRPr lang="zh-CN" altLang="en-US" sz="2400" dirty="0">
              <a:ea typeface="+mn-lt"/>
              <a:cs typeface="+mn-lt"/>
            </a:endParaRPr>
          </a:p>
          <a:p>
            <a:pPr eaLnBrk="1" hangingPunct="1"/>
            <a:endParaRPr lang="zh-CN" altLang="en-US" sz="2400" dirty="0">
              <a:ea typeface="+mn-lt"/>
              <a:cs typeface="+mn-lt"/>
            </a:endParaRPr>
          </a:p>
          <a:p>
            <a:pPr eaLnBrk="1" hangingPunct="1"/>
            <a:r>
              <a:rPr lang="zh-CN" altLang="en-US" sz="2400" dirty="0">
                <a:ea typeface="+mn-lt"/>
                <a:cs typeface="+mn-lt"/>
              </a:rPr>
              <a:t> </a:t>
            </a:r>
            <a:r>
              <a:rPr lang="en-US" altLang="zh-CN" sz="2400" dirty="0">
                <a:ea typeface="+mn-lt"/>
                <a:cs typeface="+mn-lt"/>
              </a:rPr>
              <a:t>3</a:t>
            </a:r>
            <a:r>
              <a:rPr lang="zh-CN" altLang="en-US" sz="2400" dirty="0">
                <a:ea typeface="+mn-lt"/>
                <a:cs typeface="+mn-lt"/>
              </a:rPr>
              <a:t>、当地少数民族，宗教文化历史情况的了解。走访单位：民族事务委员会、博物馆、文化局等部门进行了解。</a:t>
            </a:r>
            <a:endParaRPr lang="zh-CN" altLang="en-US" sz="2400" dirty="0">
              <a:ea typeface="+mn-lt"/>
              <a:cs typeface="+mn-lt"/>
            </a:endParaRPr>
          </a:p>
          <a:p>
            <a:pPr eaLnBrk="1" hangingPunct="1"/>
            <a:endParaRPr lang="zh-CN" altLang="en-US" sz="2400" dirty="0">
              <a:ea typeface="+mn-lt"/>
              <a:cs typeface="+mn-lt"/>
            </a:endParaRPr>
          </a:p>
          <a:p>
            <a:pPr eaLnBrk="1" hangingPunct="1"/>
            <a:r>
              <a:rPr lang="en-US" altLang="zh-CN" sz="2400" dirty="0">
                <a:ea typeface="+mn-lt"/>
                <a:cs typeface="+mn-lt"/>
              </a:rPr>
              <a:t>4</a:t>
            </a:r>
            <a:r>
              <a:rPr lang="zh-CN" altLang="en-US" sz="2400" dirty="0">
                <a:ea typeface="+mn-lt"/>
                <a:cs typeface="+mn-lt"/>
              </a:rPr>
              <a:t>、对该地区著名自然景区、景点、自然景观、旅游资源、旅游设施、旅游总体规划的调查了解：调查单位、旅游局、旅游管理委员会。</a:t>
            </a:r>
            <a:endParaRPr lang="zh-CN" altLang="en-US" sz="2400" dirty="0">
              <a:ea typeface="+mn-lt"/>
              <a:cs typeface="+mn-lt"/>
            </a:endParaRPr>
          </a:p>
          <a:p>
            <a:pPr eaLnBrk="1" hangingPunct="1"/>
            <a:endParaRPr lang="en-US" altLang="zh-CN" sz="2400" dirty="0">
              <a:ea typeface="+mn-lt"/>
              <a:cs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1618" name="Rectangle 3"/>
          <p:cNvSpPr>
            <a:spLocks noGrp="1" noRot="1"/>
          </p:cNvSpPr>
          <p:nvPr/>
        </p:nvSpPr>
        <p:spPr>
          <a:xfrm>
            <a:off x="468630" y="476250"/>
            <a:ext cx="10287635" cy="616585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90000"/>
              </a:lnSpc>
            </a:pPr>
            <a:r>
              <a:rPr lang="en-US" altLang="zh-CN" sz="2400" dirty="0">
                <a:ea typeface="+mn-lt"/>
                <a:cs typeface="+mn-lt"/>
              </a:rPr>
              <a:t>5</a:t>
            </a:r>
            <a:r>
              <a:rPr lang="zh-CN" altLang="en-US" sz="2400" dirty="0">
                <a:ea typeface="+mn-lt"/>
                <a:cs typeface="+mn-lt"/>
              </a:rPr>
              <a:t>、对景区景点中的人文景观、历史景观（古今名人题词、碑林、文献、书籍、历史典故）进行调查了解。如西安碑林、地下宫；桂林桂海碑林等。</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zh-CN" altLang="en-US" sz="2400" dirty="0">
                <a:ea typeface="+mn-lt"/>
                <a:cs typeface="+mn-lt"/>
              </a:rPr>
              <a:t> </a:t>
            </a:r>
            <a:r>
              <a:rPr lang="en-US" altLang="zh-CN" sz="2400" dirty="0">
                <a:ea typeface="+mn-lt"/>
                <a:cs typeface="+mn-lt"/>
              </a:rPr>
              <a:t>6</a:t>
            </a:r>
            <a:r>
              <a:rPr lang="zh-CN" altLang="en-US" sz="2400" dirty="0">
                <a:ea typeface="+mn-lt"/>
                <a:cs typeface="+mn-lt"/>
              </a:rPr>
              <a:t>、对该景区的著名建筑进行调查了解。如全州湘山寺、墩煌莫高窟、杭州灵隐寺、北京天安门、河南少林寺等。</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en-US" altLang="zh-CN" sz="2400" dirty="0">
                <a:ea typeface="+mn-lt"/>
                <a:cs typeface="+mn-lt"/>
              </a:rPr>
              <a:t>7</a:t>
            </a:r>
            <a:r>
              <a:rPr lang="zh-CN" altLang="en-US" sz="2400" dirty="0">
                <a:ea typeface="+mn-lt"/>
                <a:cs typeface="+mn-lt"/>
              </a:rPr>
              <a:t>、对该地区著名自然景观调查、拍摄了解。桂林象鼻山、延安宝塔山、青岛崂山、山西五台山、青海塔尔寺。除了对其景点的历史文化了解之外，还要拍摄收集各种不同的造型资料。 </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en-US" altLang="zh-CN" sz="2400" dirty="0">
                <a:ea typeface="+mn-lt"/>
                <a:cs typeface="+mn-lt"/>
              </a:rPr>
              <a:t>8</a:t>
            </a:r>
            <a:r>
              <a:rPr lang="zh-CN" altLang="en-US" sz="2400" dirty="0">
                <a:ea typeface="+mn-lt"/>
                <a:cs typeface="+mn-lt"/>
              </a:rPr>
              <a:t>、对当地少数民族风俗习惯、民族建筑、民族服饰与节日的调查了解。</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en-US" altLang="zh-CN" sz="2400" dirty="0">
                <a:ea typeface="+mn-lt"/>
                <a:cs typeface="+mn-lt"/>
              </a:rPr>
              <a:t>9</a:t>
            </a:r>
            <a:r>
              <a:rPr lang="zh-CN" altLang="en-US" sz="2400" dirty="0">
                <a:ea typeface="+mn-lt"/>
                <a:cs typeface="+mn-lt"/>
              </a:rPr>
              <a:t>、运用现代工具、纲络信息进行全方位的咨询；运用数码相机、录相机、笔录、速写等全方位收集景区社会资料与人文资料。</a:t>
            </a:r>
            <a:endParaRPr lang="zh-CN" altLang="en-US" sz="2400" dirty="0">
              <a:ea typeface="+mn-lt"/>
              <a:cs typeface="+mn-lt"/>
            </a:endParaRPr>
          </a:p>
          <a:p>
            <a:pPr eaLnBrk="1" hangingPunct="1">
              <a:lnSpc>
                <a:spcPct val="90000"/>
              </a:lnSpc>
            </a:pPr>
            <a:endParaRPr lang="zh-CN" altLang="en-US" sz="2200" b="1" dirty="0"/>
          </a:p>
          <a:p>
            <a:pPr eaLnBrk="1" hangingPunct="1">
              <a:lnSpc>
                <a:spcPct val="90000"/>
              </a:lnSpc>
            </a:pPr>
            <a:endParaRPr lang="en-US" altLang="zh-CN" sz="22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2642" name="Rectangle 4"/>
          <p:cNvSpPr/>
          <p:nvPr/>
        </p:nvSpPr>
        <p:spPr>
          <a:xfrm>
            <a:off x="755650" y="404813"/>
            <a:ext cx="4805680" cy="521970"/>
          </a:xfrm>
          <a:prstGeom prst="rect">
            <a:avLst/>
          </a:prstGeom>
          <a:noFill/>
          <a:ln w="9525">
            <a:noFill/>
          </a:ln>
        </p:spPr>
        <p:txBody>
          <a:bodyPr wrap="none">
            <a:spAutoFit/>
          </a:bodyPr>
          <a:p>
            <a:r>
              <a:rPr lang="zh-CN" altLang="en-US" sz="2800" b="1" dirty="0">
                <a:solidFill>
                  <a:srgbClr val="C00000"/>
                </a:solidFill>
                <a:latin typeface="Arial" panose="020B0604020202020204" pitchFamily="34" charset="0"/>
              </a:rPr>
              <a:t>第二节、旅游纪念品市场调查</a:t>
            </a:r>
            <a:endParaRPr lang="zh-CN" altLang="en-US" sz="2800" b="1" dirty="0">
              <a:solidFill>
                <a:srgbClr val="C00000"/>
              </a:solidFill>
              <a:latin typeface="Arial" panose="020B0604020202020204" pitchFamily="34" charset="0"/>
            </a:endParaRPr>
          </a:p>
        </p:txBody>
      </p:sp>
      <p:sp>
        <p:nvSpPr>
          <p:cNvPr id="112643" name="Rectangle 5"/>
          <p:cNvSpPr/>
          <p:nvPr/>
        </p:nvSpPr>
        <p:spPr>
          <a:xfrm>
            <a:off x="684530" y="1572260"/>
            <a:ext cx="10243185" cy="4154170"/>
          </a:xfrm>
          <a:prstGeom prst="rect">
            <a:avLst/>
          </a:prstGeom>
          <a:noFill/>
          <a:ln w="9525">
            <a:noFill/>
          </a:ln>
        </p:spPr>
        <p:txBody>
          <a:bodyPr wrap="square">
            <a:spAutoFit/>
          </a:bodyPr>
          <a:p>
            <a:r>
              <a:rPr lang="zh-CN" altLang="en-US" dirty="0">
                <a:latin typeface="Arial" panose="020B0604020202020204" pitchFamily="34" charset="0"/>
              </a:rPr>
              <a:t>　　　</a:t>
            </a:r>
            <a:r>
              <a:rPr lang="zh-CN" altLang="en-US" sz="2400" dirty="0">
                <a:latin typeface="Arial" panose="020B0604020202020204" pitchFamily="34" charset="0"/>
              </a:rPr>
              <a:t>社会调查是对整个景区景点旅游资源的宏观把握，从战略上来把握、整体的分析研究，寻找设计的突破点。但还要进入该地区的旅游工艺品的市场进行调查了解，按市场的经济规律来定位，才能设计出有市场价值的可供可求、可定位的设计产品。</a:t>
            </a:r>
            <a:endParaRPr lang="zh-CN" altLang="en-US" sz="2400" dirty="0">
              <a:latin typeface="Arial" panose="020B0604020202020204" pitchFamily="34" charset="0"/>
            </a:endParaRPr>
          </a:p>
          <a:p>
            <a:endParaRPr lang="zh-CN" altLang="en-US" sz="2400" dirty="0">
              <a:latin typeface="Arial" panose="020B0604020202020204" pitchFamily="34" charset="0"/>
            </a:endParaRPr>
          </a:p>
          <a:p>
            <a:r>
              <a:rPr lang="zh-CN" altLang="en-US" sz="2400" dirty="0">
                <a:latin typeface="Arial" panose="020B0604020202020204" pitchFamily="34" charset="0"/>
              </a:rPr>
              <a:t>　　要设计一种应用型的实用旅游纪念品，必须要进入社会进入市场进行调查取得第一手材料。知己知彼方能百战百胜。工艺品、装饰品、纪念品具有双重性，它既有艺术性又有实用性或多功能性。工艺品是为购物者、为旅游者服务的。没有进行社会调查，没有进行市场调查设计的产品就是不能创造经济价值的废品。只有经过社会调查，市场调查才是真知的认识，客观综合的认识。</a:t>
            </a:r>
            <a:endParaRPr lang="zh-CN" altLang="en-US" sz="2400" dirty="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5714" name="Rectangle 2"/>
          <p:cNvSpPr>
            <a:spLocks noGrp="1" noRot="1"/>
          </p:cNvSpPr>
          <p:nvPr/>
        </p:nvSpPr>
        <p:spPr>
          <a:xfrm>
            <a:off x="614045" y="262890"/>
            <a:ext cx="6474460" cy="669925"/>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C00000"/>
                </a:solidFill>
                <a:latin typeface="+mn-lt"/>
                <a:ea typeface="+mn-lt"/>
              </a:rPr>
              <a:t>第三节、旅游纪念品的定位分析</a:t>
            </a:r>
            <a:endParaRPr lang="zh-CN" altLang="en-US" sz="2800" b="1" dirty="0">
              <a:solidFill>
                <a:srgbClr val="C00000"/>
              </a:solidFill>
              <a:latin typeface="+mn-lt"/>
              <a:ea typeface="+mn-lt"/>
            </a:endParaRPr>
          </a:p>
        </p:txBody>
      </p:sp>
      <p:sp>
        <p:nvSpPr>
          <p:cNvPr id="115715" name="Rectangle 3"/>
          <p:cNvSpPr>
            <a:spLocks noGrp="1" noRot="1"/>
          </p:cNvSpPr>
          <p:nvPr/>
        </p:nvSpPr>
        <p:spPr>
          <a:xfrm>
            <a:off x="1263333" y="1198563"/>
            <a:ext cx="8675687" cy="496887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80000"/>
              </a:lnSpc>
            </a:pPr>
            <a:r>
              <a:rPr lang="zh-CN" altLang="en-US" sz="2400" b="1" dirty="0">
                <a:solidFill>
                  <a:srgbClr val="C00000"/>
                </a:solidFill>
                <a:ea typeface="+mn-lt"/>
                <a:cs typeface="+mn-lt"/>
              </a:rPr>
              <a:t>一、市场种类分析</a:t>
            </a:r>
            <a:endParaRPr lang="zh-CN" altLang="en-US" sz="2400" b="1" dirty="0">
              <a:solidFill>
                <a:srgbClr val="C00000"/>
              </a:solidFill>
              <a:ea typeface="+mn-lt"/>
              <a:cs typeface="+mn-lt"/>
            </a:endParaRPr>
          </a:p>
          <a:p>
            <a:pPr eaLnBrk="1" hangingPunct="1">
              <a:lnSpc>
                <a:spcPct val="80000"/>
              </a:lnSpc>
            </a:pPr>
            <a:endParaRPr lang="zh-CN" altLang="en-US" sz="2400" dirty="0">
              <a:ea typeface="+mn-lt"/>
              <a:cs typeface="+mn-lt"/>
            </a:endParaRPr>
          </a:p>
          <a:p>
            <a:pPr eaLnBrk="1" hangingPunct="1">
              <a:lnSpc>
                <a:spcPct val="80000"/>
              </a:lnSpc>
            </a:pPr>
            <a:r>
              <a:rPr lang="en-US" altLang="zh-CN" sz="2400" dirty="0">
                <a:ea typeface="+mn-lt"/>
                <a:cs typeface="+mn-lt"/>
              </a:rPr>
              <a:t>1</a:t>
            </a:r>
            <a:r>
              <a:rPr lang="zh-CN" altLang="en-US" sz="2400" dirty="0">
                <a:ea typeface="+mn-lt"/>
                <a:cs typeface="+mn-lt"/>
              </a:rPr>
              <a:t>、哪些工艺品种是受欢迎的，哪些是不受欢迎的；</a:t>
            </a:r>
            <a:endParaRPr lang="zh-CN" altLang="en-US" sz="2400" dirty="0">
              <a:ea typeface="+mn-lt"/>
              <a:cs typeface="+mn-lt"/>
            </a:endParaRPr>
          </a:p>
          <a:p>
            <a:pPr eaLnBrk="1" hangingPunct="1">
              <a:lnSpc>
                <a:spcPct val="80000"/>
              </a:lnSpc>
            </a:pPr>
            <a:endParaRPr lang="zh-CN" altLang="en-US" sz="2400" dirty="0">
              <a:ea typeface="+mn-lt"/>
              <a:cs typeface="+mn-lt"/>
            </a:endParaRPr>
          </a:p>
          <a:p>
            <a:pPr eaLnBrk="1" hangingPunct="1">
              <a:lnSpc>
                <a:spcPct val="80000"/>
              </a:lnSpc>
            </a:pPr>
            <a:r>
              <a:rPr lang="en-US" altLang="zh-CN" sz="2400" dirty="0">
                <a:ea typeface="+mn-lt"/>
                <a:cs typeface="+mn-lt"/>
              </a:rPr>
              <a:t>2</a:t>
            </a:r>
            <a:r>
              <a:rPr lang="zh-CN" altLang="en-US" sz="2400" dirty="0">
                <a:ea typeface="+mn-lt"/>
                <a:cs typeface="+mn-lt"/>
              </a:rPr>
              <a:t>、哪个景点工艺品缺乏；</a:t>
            </a:r>
            <a:endParaRPr lang="zh-CN" altLang="en-US" sz="2400" dirty="0">
              <a:ea typeface="+mn-lt"/>
              <a:cs typeface="+mn-lt"/>
            </a:endParaRPr>
          </a:p>
          <a:p>
            <a:pPr marL="0" indent="0" eaLnBrk="1" hangingPunct="1">
              <a:lnSpc>
                <a:spcPct val="80000"/>
              </a:lnSpc>
              <a:buNone/>
            </a:pPr>
            <a:endParaRPr lang="zh-CN" altLang="en-US" sz="2400" dirty="0">
              <a:ea typeface="+mn-lt"/>
              <a:cs typeface="+mn-lt"/>
            </a:endParaRPr>
          </a:p>
          <a:p>
            <a:pPr eaLnBrk="1" hangingPunct="1">
              <a:lnSpc>
                <a:spcPct val="80000"/>
              </a:lnSpc>
            </a:pPr>
            <a:r>
              <a:rPr lang="en-US" altLang="zh-CN" sz="2400" dirty="0">
                <a:ea typeface="+mn-lt"/>
                <a:cs typeface="+mn-lt"/>
              </a:rPr>
              <a:t>3</a:t>
            </a:r>
            <a:r>
              <a:rPr lang="zh-CN" altLang="en-US" sz="2400" dirty="0">
                <a:ea typeface="+mn-lt"/>
                <a:cs typeface="+mn-lt"/>
              </a:rPr>
              <a:t>、市场价格的调查定位</a:t>
            </a:r>
            <a:r>
              <a:rPr lang="en-US" altLang="zh-CN" sz="2400" dirty="0">
                <a:ea typeface="+mn-lt"/>
                <a:cs typeface="+mn-lt"/>
              </a:rPr>
              <a:t>(</a:t>
            </a:r>
            <a:r>
              <a:rPr lang="zh-CN" altLang="en-US" sz="2400" dirty="0">
                <a:ea typeface="+mn-lt"/>
                <a:cs typeface="+mn-lt"/>
              </a:rPr>
              <a:t>适合价</a:t>
            </a:r>
            <a:r>
              <a:rPr lang="en-US" altLang="zh-CN" sz="2400" dirty="0">
                <a:ea typeface="+mn-lt"/>
                <a:cs typeface="+mn-lt"/>
              </a:rPr>
              <a:t>)</a:t>
            </a:r>
            <a:r>
              <a:rPr lang="zh-CN" altLang="en-US" sz="2400" dirty="0">
                <a:ea typeface="+mn-lt"/>
                <a:cs typeface="+mn-lt"/>
              </a:rPr>
              <a:t>；</a:t>
            </a:r>
            <a:endParaRPr lang="zh-CN" altLang="en-US" sz="2400" dirty="0">
              <a:ea typeface="+mn-lt"/>
              <a:cs typeface="+mn-lt"/>
            </a:endParaRPr>
          </a:p>
          <a:p>
            <a:pPr eaLnBrk="1" hangingPunct="1">
              <a:lnSpc>
                <a:spcPct val="80000"/>
              </a:lnSpc>
            </a:pPr>
            <a:endParaRPr lang="zh-CN" altLang="en-US" sz="2400" dirty="0">
              <a:ea typeface="+mn-lt"/>
              <a:cs typeface="+mn-lt"/>
            </a:endParaRPr>
          </a:p>
          <a:p>
            <a:pPr eaLnBrk="1" hangingPunct="1">
              <a:lnSpc>
                <a:spcPct val="80000"/>
              </a:lnSpc>
            </a:pPr>
            <a:r>
              <a:rPr lang="en-US" altLang="zh-CN" sz="2400" dirty="0">
                <a:ea typeface="+mn-lt"/>
                <a:cs typeface="+mn-lt"/>
              </a:rPr>
              <a:t>4</a:t>
            </a:r>
            <a:r>
              <a:rPr lang="zh-CN" altLang="en-US" sz="2400" dirty="0">
                <a:ea typeface="+mn-lt"/>
                <a:cs typeface="+mn-lt"/>
              </a:rPr>
              <a:t>、哪一类工艺品受欢迎，但又缺乏创新；</a:t>
            </a:r>
            <a:endParaRPr lang="zh-CN" altLang="en-US" sz="2400" dirty="0">
              <a:ea typeface="+mn-lt"/>
              <a:cs typeface="+mn-lt"/>
            </a:endParaRPr>
          </a:p>
          <a:p>
            <a:pPr eaLnBrk="1" hangingPunct="1">
              <a:lnSpc>
                <a:spcPct val="80000"/>
              </a:lnSpc>
            </a:pPr>
            <a:endParaRPr lang="zh-CN" altLang="en-US" sz="2400" dirty="0">
              <a:ea typeface="+mn-lt"/>
              <a:cs typeface="+mn-lt"/>
            </a:endParaRPr>
          </a:p>
          <a:p>
            <a:pPr eaLnBrk="1" hangingPunct="1">
              <a:lnSpc>
                <a:spcPct val="110000"/>
              </a:lnSpc>
            </a:pPr>
            <a:r>
              <a:rPr lang="en-US" altLang="zh-CN" sz="2400" dirty="0">
                <a:ea typeface="+mn-lt"/>
                <a:cs typeface="+mn-lt"/>
              </a:rPr>
              <a:t>5</a:t>
            </a:r>
            <a:r>
              <a:rPr lang="zh-CN" altLang="en-US" sz="2400" dirty="0">
                <a:ea typeface="+mn-lt"/>
                <a:cs typeface="+mn-lt"/>
              </a:rPr>
              <a:t>、商品技术定位分析：手工制作，半机械化、全机械化</a:t>
            </a:r>
            <a:r>
              <a:rPr lang="en-US" altLang="zh-CN" sz="2400" dirty="0">
                <a:ea typeface="+mn-lt"/>
                <a:cs typeface="+mn-lt"/>
              </a:rPr>
              <a:t>(</a:t>
            </a:r>
            <a:r>
              <a:rPr lang="zh-CN" altLang="en-US" sz="2400" dirty="0">
                <a:ea typeface="+mn-lt"/>
                <a:cs typeface="+mn-lt"/>
              </a:rPr>
              <a:t>不同类型工艺的了解资询，利用上网工具</a:t>
            </a:r>
            <a:r>
              <a:rPr lang="en-US" altLang="zh-CN" sz="2400" dirty="0">
                <a:ea typeface="+mn-lt"/>
                <a:cs typeface="+mn-lt"/>
              </a:rPr>
              <a:t>)</a:t>
            </a:r>
            <a:r>
              <a:rPr lang="zh-CN" altLang="en-US" sz="2400" dirty="0">
                <a:ea typeface="+mn-lt"/>
                <a:cs typeface="+mn-lt"/>
              </a:rPr>
              <a:t>；</a:t>
            </a:r>
            <a:endParaRPr lang="zh-CN" altLang="en-US" sz="2400" dirty="0">
              <a:ea typeface="+mn-lt"/>
              <a:cs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6738" name="Rectangle 3"/>
          <p:cNvSpPr>
            <a:spLocks noGrp="1" noRot="1"/>
          </p:cNvSpPr>
          <p:nvPr/>
        </p:nvSpPr>
        <p:spPr>
          <a:xfrm>
            <a:off x="959803" y="640398"/>
            <a:ext cx="8229600" cy="5576887"/>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90000"/>
              </a:lnSpc>
            </a:pPr>
            <a:r>
              <a:rPr lang="zh-CN" altLang="en-US" sz="2400" b="1" dirty="0">
                <a:solidFill>
                  <a:srgbClr val="C00000"/>
                </a:solidFill>
              </a:rPr>
              <a:t>二、消费人群定位分析</a:t>
            </a:r>
            <a:endParaRPr lang="zh-CN" altLang="en-US" sz="3300" b="1" dirty="0"/>
          </a:p>
          <a:p>
            <a:pPr eaLnBrk="1" hangingPunct="1">
              <a:lnSpc>
                <a:spcPct val="90000"/>
              </a:lnSpc>
              <a:buNone/>
            </a:pPr>
            <a:r>
              <a:rPr lang="zh-CN" altLang="en-US" sz="3300" b="1" dirty="0"/>
              <a:t>　　 </a:t>
            </a:r>
            <a:r>
              <a:rPr lang="zh-CN" altLang="en-US" sz="2400" dirty="0">
                <a:ea typeface="+mn-lt"/>
                <a:cs typeface="+mn-lt"/>
              </a:rPr>
              <a:t>艺术设计必须要坚持以人为本，为不同年龄、性别，不同职业，不同要求的消费者服务。</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en-US" altLang="zh-CN" sz="2400" dirty="0">
                <a:ea typeface="+mn-lt"/>
                <a:cs typeface="+mn-lt"/>
              </a:rPr>
              <a:t>1</a:t>
            </a:r>
            <a:r>
              <a:rPr lang="zh-CN" altLang="en-US" sz="2400" dirty="0">
                <a:ea typeface="+mn-lt"/>
                <a:cs typeface="+mn-lt"/>
              </a:rPr>
              <a:t>、年龄性别：老年、中年、青年、少年、儿童、男性或女性等。</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en-US" altLang="zh-CN" sz="2400" dirty="0">
                <a:ea typeface="+mn-lt"/>
                <a:cs typeface="+mn-lt"/>
              </a:rPr>
              <a:t>2</a:t>
            </a:r>
            <a:r>
              <a:rPr lang="zh-CN" altLang="en-US" sz="2400" dirty="0">
                <a:ea typeface="+mn-lt"/>
                <a:cs typeface="+mn-lt"/>
              </a:rPr>
              <a:t>、经济收入：白领阶层、蓝领阶层、企业家、经理。</a:t>
            </a:r>
            <a:endParaRPr lang="zh-CN" altLang="en-US" sz="2400" dirty="0">
              <a:ea typeface="+mn-lt"/>
              <a:cs typeface="+mn-lt"/>
            </a:endParaRPr>
          </a:p>
          <a:p>
            <a:pPr eaLnBrk="1" hangingPunct="1">
              <a:lnSpc>
                <a:spcPct val="90000"/>
              </a:lnSpc>
            </a:pPr>
            <a:endParaRPr lang="zh-CN" altLang="en-US" sz="2400" dirty="0">
              <a:ea typeface="+mn-lt"/>
              <a:cs typeface="+mn-lt"/>
            </a:endParaRPr>
          </a:p>
          <a:p>
            <a:pPr eaLnBrk="1" hangingPunct="1">
              <a:lnSpc>
                <a:spcPct val="90000"/>
              </a:lnSpc>
            </a:pPr>
            <a:r>
              <a:rPr lang="en-US" altLang="zh-CN" sz="2400" dirty="0">
                <a:ea typeface="+mn-lt"/>
                <a:cs typeface="+mn-lt"/>
              </a:rPr>
              <a:t>3</a:t>
            </a:r>
            <a:r>
              <a:rPr lang="zh-CN" altLang="en-US" sz="2400" dirty="0">
                <a:ea typeface="+mn-lt"/>
                <a:cs typeface="+mn-lt"/>
              </a:rPr>
              <a:t>、各界人士定位：行政、军事、金融、商业、体育、文艺、教育、卫生、学生、工人、农民等。</a:t>
            </a:r>
            <a:endParaRPr lang="zh-CN" altLang="en-US" sz="2400" dirty="0">
              <a:ea typeface="+mn-lt"/>
              <a:cs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7762" name="Rectangle 3"/>
          <p:cNvSpPr>
            <a:spLocks noGrp="1" noRot="1"/>
          </p:cNvSpPr>
          <p:nvPr/>
        </p:nvSpPr>
        <p:spPr>
          <a:xfrm>
            <a:off x="390525" y="535305"/>
            <a:ext cx="9758045" cy="550481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90000"/>
              </a:lnSpc>
            </a:pPr>
            <a:r>
              <a:rPr lang="zh-CN" altLang="en-US" sz="2400" b="1" dirty="0">
                <a:solidFill>
                  <a:srgbClr val="C00000"/>
                </a:solidFill>
              </a:rPr>
              <a:t>三、材料加工分析</a:t>
            </a:r>
            <a:endParaRPr lang="zh-CN" altLang="en-US" sz="2400" b="1" dirty="0">
              <a:solidFill>
                <a:srgbClr val="C00000"/>
              </a:solidFill>
            </a:endParaRPr>
          </a:p>
          <a:p>
            <a:pPr eaLnBrk="1" hangingPunct="1">
              <a:lnSpc>
                <a:spcPct val="90000"/>
              </a:lnSpc>
              <a:buNone/>
            </a:pPr>
            <a:r>
              <a:rPr lang="zh-CN" altLang="en-US" sz="2400" b="1" dirty="0">
                <a:solidFill>
                  <a:srgbClr val="C00000"/>
                </a:solidFill>
              </a:rPr>
              <a:t> </a:t>
            </a:r>
            <a:endParaRPr lang="zh-CN" altLang="en-US" sz="2400" b="1" dirty="0">
              <a:solidFill>
                <a:srgbClr val="C00000"/>
              </a:solidFill>
            </a:endParaRPr>
          </a:p>
          <a:p>
            <a:pPr eaLnBrk="1" hangingPunct="1">
              <a:lnSpc>
                <a:spcPct val="90000"/>
              </a:lnSpc>
              <a:buNone/>
            </a:pPr>
            <a:r>
              <a:rPr lang="zh-CN" altLang="en-US" sz="2400" b="1" dirty="0">
                <a:solidFill>
                  <a:srgbClr val="C00000"/>
                </a:solidFill>
              </a:rPr>
              <a:t>　　</a:t>
            </a:r>
            <a:r>
              <a:rPr lang="zh-CN" altLang="en-US" sz="2400" dirty="0">
                <a:solidFill>
                  <a:schemeClr val="tx1"/>
                </a:solidFill>
              </a:rPr>
              <a:t>　不同材料的加工，不同档次的加工制作成本核算的定位。</a:t>
            </a:r>
            <a:endParaRPr lang="zh-CN" altLang="en-US" sz="2400" dirty="0">
              <a:solidFill>
                <a:schemeClr val="tx1"/>
              </a:solidFill>
            </a:endParaRPr>
          </a:p>
          <a:p>
            <a:pPr eaLnBrk="1" hangingPunct="1">
              <a:lnSpc>
                <a:spcPct val="90000"/>
              </a:lnSpc>
            </a:pPr>
            <a:r>
              <a:rPr lang="zh-CN" altLang="en-US" sz="2400" b="1" dirty="0">
                <a:solidFill>
                  <a:srgbClr val="C00000"/>
                </a:solidFill>
              </a:rPr>
              <a:t>四、旅游纪念品的价格定位分析</a:t>
            </a:r>
            <a:endParaRPr lang="zh-CN" altLang="en-US" sz="2400" b="1" dirty="0">
              <a:solidFill>
                <a:srgbClr val="C00000"/>
              </a:solidFill>
            </a:endParaRPr>
          </a:p>
          <a:p>
            <a:pPr eaLnBrk="1" hangingPunct="1">
              <a:lnSpc>
                <a:spcPct val="90000"/>
              </a:lnSpc>
              <a:buNone/>
            </a:pPr>
            <a:endParaRPr lang="zh-CN" altLang="en-US" sz="2400" b="1" dirty="0">
              <a:solidFill>
                <a:srgbClr val="C00000"/>
              </a:solidFill>
            </a:endParaRPr>
          </a:p>
          <a:p>
            <a:pPr eaLnBrk="1" hangingPunct="1">
              <a:lnSpc>
                <a:spcPct val="90000"/>
              </a:lnSpc>
              <a:buNone/>
            </a:pPr>
            <a:r>
              <a:rPr lang="zh-CN" altLang="en-US" sz="2400" b="1" dirty="0">
                <a:solidFill>
                  <a:srgbClr val="C00000"/>
                </a:solidFill>
              </a:rPr>
              <a:t>　</a:t>
            </a:r>
            <a:r>
              <a:rPr lang="zh-CN" altLang="en-US" sz="2400" dirty="0">
                <a:solidFill>
                  <a:schemeClr val="tx1"/>
                </a:solidFill>
              </a:rPr>
              <a:t>　    在以上三个方面进行调查分析之后确定初步价格（高档、中档、低档）及设计。</a:t>
            </a:r>
            <a:endParaRPr lang="zh-CN" altLang="en-US" sz="2400" dirty="0">
              <a:solidFill>
                <a:schemeClr val="tx1"/>
              </a:solidFill>
            </a:endParaRPr>
          </a:p>
          <a:p>
            <a:pPr eaLnBrk="1" hangingPunct="1">
              <a:lnSpc>
                <a:spcPct val="90000"/>
              </a:lnSpc>
            </a:pPr>
            <a:endParaRPr lang="zh-CN" altLang="en-US" sz="2400" dirty="0">
              <a:solidFill>
                <a:schemeClr val="tx1"/>
              </a:solidFill>
            </a:endParaRPr>
          </a:p>
          <a:p>
            <a:pPr eaLnBrk="1" hangingPunct="1">
              <a:lnSpc>
                <a:spcPct val="110000"/>
              </a:lnSpc>
              <a:buNone/>
            </a:pPr>
            <a:r>
              <a:rPr lang="zh-CN" altLang="en-US" sz="2400" dirty="0">
                <a:solidFill>
                  <a:schemeClr val="tx1"/>
                </a:solidFill>
              </a:rPr>
              <a:t>　　    当我们进行旅游纪念品的社会调查和市场调查分析后，对消费者人群分析，消费者购物心理，工艺制作流程（手工或半手工）的成本核算、纪念品的价格等预测后，设计人员才能“胸有成竹”确定纪念品品种和款式的设计定位。</a:t>
            </a:r>
            <a:endParaRPr lang="zh-CN" altLang="en-US" sz="2400"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8786" name="Rectangle 3"/>
          <p:cNvSpPr>
            <a:spLocks noGrp="1" noRot="1"/>
          </p:cNvSpPr>
          <p:nvPr/>
        </p:nvSpPr>
        <p:spPr>
          <a:xfrm>
            <a:off x="755650" y="1064260"/>
            <a:ext cx="10522585" cy="54864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80000"/>
              </a:lnSpc>
            </a:pPr>
            <a:r>
              <a:rPr lang="en-US" altLang="zh-CN" sz="2400" b="1" dirty="0">
                <a:ea typeface="+mn-lt"/>
                <a:cs typeface="+mn-lt"/>
              </a:rPr>
              <a:t>                         </a:t>
            </a:r>
            <a:r>
              <a:rPr lang="en-US" altLang="zh-CN" sz="2200" b="1" dirty="0">
                <a:ea typeface="+mn-lt"/>
                <a:cs typeface="+mn-lt"/>
              </a:rPr>
              <a:t>  </a:t>
            </a:r>
            <a:r>
              <a:rPr lang="zh-CN" altLang="en-US" sz="2200" b="1" dirty="0">
                <a:ea typeface="+mn-lt"/>
                <a:cs typeface="+mn-lt"/>
              </a:rPr>
              <a:t>钦州市旅游纪念品调查报告</a:t>
            </a:r>
            <a:endParaRPr lang="zh-CN" altLang="en-US" sz="2200" b="1" dirty="0">
              <a:ea typeface="+mn-lt"/>
              <a:cs typeface="+mn-lt"/>
            </a:endParaRPr>
          </a:p>
          <a:p>
            <a:pPr eaLnBrk="1" hangingPunct="1">
              <a:lnSpc>
                <a:spcPct val="80000"/>
              </a:lnSpc>
            </a:pPr>
            <a:r>
              <a:rPr lang="zh-CN" altLang="en-US" sz="2200" b="1" dirty="0">
                <a:ea typeface="+mn-lt"/>
                <a:cs typeface="+mn-lt"/>
              </a:rPr>
              <a:t>一、调查内容</a:t>
            </a:r>
            <a:endParaRPr lang="zh-CN" altLang="en-US" sz="2200" dirty="0">
              <a:ea typeface="+mn-lt"/>
              <a:cs typeface="+mn-lt"/>
            </a:endParaRPr>
          </a:p>
          <a:p>
            <a:pPr eaLnBrk="1" hangingPunct="1">
              <a:lnSpc>
                <a:spcPct val="80000"/>
              </a:lnSpc>
            </a:pPr>
            <a:r>
              <a:rPr lang="en-US" altLang="zh-CN" sz="2200" dirty="0">
                <a:ea typeface="+mn-lt"/>
                <a:cs typeface="+mn-lt"/>
              </a:rPr>
              <a:t>1</a:t>
            </a:r>
            <a:r>
              <a:rPr lang="zh-CN" altLang="en-US" sz="2200" dirty="0">
                <a:ea typeface="+mn-lt"/>
                <a:cs typeface="+mn-lt"/>
              </a:rPr>
              <a:t>．钦州市概况，包括地理特征和人文历史</a:t>
            </a:r>
            <a:endParaRPr lang="zh-CN" altLang="en-US" sz="2200" dirty="0">
              <a:ea typeface="+mn-lt"/>
              <a:cs typeface="+mn-lt"/>
            </a:endParaRPr>
          </a:p>
          <a:p>
            <a:pPr eaLnBrk="1" hangingPunct="1">
              <a:lnSpc>
                <a:spcPct val="80000"/>
              </a:lnSpc>
            </a:pPr>
            <a:r>
              <a:rPr lang="en-US" altLang="zh-CN" sz="2200" dirty="0">
                <a:ea typeface="+mn-lt"/>
                <a:cs typeface="+mn-lt"/>
              </a:rPr>
              <a:t>2</a:t>
            </a:r>
            <a:r>
              <a:rPr lang="zh-CN" altLang="en-US" sz="2200" dirty="0">
                <a:ea typeface="+mn-lt"/>
                <a:cs typeface="+mn-lt"/>
              </a:rPr>
              <a:t>．钦州的民族民俗情况</a:t>
            </a:r>
            <a:endParaRPr lang="zh-CN" altLang="en-US" sz="2200" dirty="0">
              <a:ea typeface="+mn-lt"/>
              <a:cs typeface="+mn-lt"/>
            </a:endParaRPr>
          </a:p>
          <a:p>
            <a:pPr eaLnBrk="1" hangingPunct="1">
              <a:lnSpc>
                <a:spcPct val="80000"/>
              </a:lnSpc>
            </a:pPr>
            <a:r>
              <a:rPr lang="en-US" altLang="zh-CN" sz="2200" dirty="0">
                <a:ea typeface="+mn-lt"/>
                <a:cs typeface="+mn-lt"/>
              </a:rPr>
              <a:t>3</a:t>
            </a:r>
            <a:r>
              <a:rPr lang="zh-CN" altLang="en-US" sz="2200" dirty="0">
                <a:ea typeface="+mn-lt"/>
                <a:cs typeface="+mn-lt"/>
              </a:rPr>
              <a:t>．钦州的旅游业发展概况、主要景区景点及旅游发展规划</a:t>
            </a:r>
            <a:endParaRPr lang="zh-CN" altLang="en-US" sz="2200" dirty="0">
              <a:ea typeface="+mn-lt"/>
              <a:cs typeface="+mn-lt"/>
            </a:endParaRPr>
          </a:p>
          <a:p>
            <a:pPr eaLnBrk="1" hangingPunct="1">
              <a:lnSpc>
                <a:spcPct val="80000"/>
              </a:lnSpc>
            </a:pPr>
            <a:r>
              <a:rPr lang="en-US" altLang="zh-CN" sz="2200" dirty="0">
                <a:ea typeface="+mn-lt"/>
                <a:cs typeface="+mn-lt"/>
              </a:rPr>
              <a:t>4</a:t>
            </a:r>
            <a:r>
              <a:rPr lang="zh-CN" altLang="en-US" sz="2200" dirty="0">
                <a:ea typeface="+mn-lt"/>
                <a:cs typeface="+mn-lt"/>
              </a:rPr>
              <a:t>．钦州旅游纪念品行业概况及市场上的主要旅游纪念品</a:t>
            </a:r>
            <a:endParaRPr lang="zh-CN" altLang="en-US" sz="2200" dirty="0">
              <a:ea typeface="+mn-lt"/>
              <a:cs typeface="+mn-lt"/>
            </a:endParaRPr>
          </a:p>
          <a:p>
            <a:pPr eaLnBrk="1" hangingPunct="1">
              <a:lnSpc>
                <a:spcPct val="80000"/>
              </a:lnSpc>
            </a:pPr>
            <a:r>
              <a:rPr lang="en-US" altLang="zh-CN" sz="2200" dirty="0">
                <a:ea typeface="+mn-lt"/>
                <a:cs typeface="+mn-lt"/>
              </a:rPr>
              <a:t>5</a:t>
            </a:r>
            <a:r>
              <a:rPr lang="zh-CN" altLang="en-US" sz="2200" dirty="0">
                <a:ea typeface="+mn-lt"/>
                <a:cs typeface="+mn-lt"/>
              </a:rPr>
              <a:t>．市场上主要旅游纪念品的产地、工艺和价格等</a:t>
            </a:r>
            <a:endParaRPr lang="zh-CN" altLang="en-US" sz="2200" dirty="0">
              <a:ea typeface="+mn-lt"/>
              <a:cs typeface="+mn-lt"/>
            </a:endParaRPr>
          </a:p>
          <a:p>
            <a:pPr eaLnBrk="1" hangingPunct="1">
              <a:lnSpc>
                <a:spcPct val="80000"/>
              </a:lnSpc>
            </a:pPr>
            <a:r>
              <a:rPr lang="en-US" altLang="zh-CN" sz="2200" dirty="0">
                <a:ea typeface="+mn-lt"/>
                <a:cs typeface="+mn-lt"/>
              </a:rPr>
              <a:t>6</a:t>
            </a:r>
            <a:r>
              <a:rPr lang="zh-CN" altLang="en-US" sz="2200" dirty="0">
                <a:ea typeface="+mn-lt"/>
                <a:cs typeface="+mn-lt"/>
              </a:rPr>
              <a:t>．旅游者情况调查</a:t>
            </a:r>
            <a:endParaRPr lang="zh-CN" altLang="en-US" sz="2200" dirty="0">
              <a:ea typeface="+mn-lt"/>
              <a:cs typeface="+mn-lt"/>
            </a:endParaRPr>
          </a:p>
          <a:p>
            <a:pPr eaLnBrk="1" hangingPunct="1">
              <a:lnSpc>
                <a:spcPct val="80000"/>
              </a:lnSpc>
            </a:pPr>
            <a:r>
              <a:rPr lang="en-US" altLang="zh-CN" sz="2200" dirty="0">
                <a:ea typeface="+mn-lt"/>
                <a:cs typeface="+mn-lt"/>
              </a:rPr>
              <a:t>7</a:t>
            </a:r>
            <a:r>
              <a:rPr lang="zh-CN" altLang="en-US" sz="2200" dirty="0">
                <a:ea typeface="+mn-lt"/>
                <a:cs typeface="+mn-lt"/>
              </a:rPr>
              <a:t>．旅游者购买旅游纪念品的情况</a:t>
            </a:r>
            <a:endParaRPr lang="zh-CN" altLang="en-US" sz="2200" b="1" dirty="0">
              <a:ea typeface="+mn-lt"/>
              <a:cs typeface="+mn-lt"/>
            </a:endParaRPr>
          </a:p>
          <a:p>
            <a:pPr eaLnBrk="1" hangingPunct="1">
              <a:lnSpc>
                <a:spcPct val="80000"/>
              </a:lnSpc>
            </a:pPr>
            <a:r>
              <a:rPr lang="zh-CN" altLang="en-US" sz="2200" b="1" dirty="0">
                <a:ea typeface="+mn-lt"/>
                <a:cs typeface="+mn-lt"/>
              </a:rPr>
              <a:t>二、调查方法</a:t>
            </a:r>
            <a:endParaRPr lang="zh-CN" altLang="en-US" sz="2200" dirty="0">
              <a:ea typeface="+mn-lt"/>
              <a:cs typeface="+mn-lt"/>
            </a:endParaRPr>
          </a:p>
          <a:p>
            <a:pPr eaLnBrk="1" hangingPunct="1">
              <a:lnSpc>
                <a:spcPct val="80000"/>
              </a:lnSpc>
            </a:pPr>
            <a:r>
              <a:rPr lang="en-US" altLang="zh-CN" sz="2200" dirty="0">
                <a:ea typeface="+mn-lt"/>
                <a:cs typeface="+mn-lt"/>
              </a:rPr>
              <a:t>1</a:t>
            </a:r>
            <a:r>
              <a:rPr lang="zh-CN" altLang="en-US" sz="2200" dirty="0">
                <a:ea typeface="+mn-lt"/>
                <a:cs typeface="+mn-lt"/>
              </a:rPr>
              <a:t>．通过互联网了解钦州的概况</a:t>
            </a:r>
            <a:endParaRPr lang="zh-CN" altLang="en-US" sz="2200" dirty="0">
              <a:ea typeface="+mn-lt"/>
              <a:cs typeface="+mn-lt"/>
            </a:endParaRPr>
          </a:p>
          <a:p>
            <a:pPr eaLnBrk="1" hangingPunct="1">
              <a:lnSpc>
                <a:spcPct val="80000"/>
              </a:lnSpc>
            </a:pPr>
            <a:r>
              <a:rPr lang="en-US" altLang="zh-CN" sz="2200" dirty="0">
                <a:ea typeface="+mn-lt"/>
                <a:cs typeface="+mn-lt"/>
              </a:rPr>
              <a:t>2</a:t>
            </a:r>
            <a:r>
              <a:rPr lang="zh-CN" altLang="en-US" sz="2200" dirty="0">
                <a:ea typeface="+mn-lt"/>
                <a:cs typeface="+mn-lt"/>
              </a:rPr>
              <a:t>．到档案管理部门借阅钦州市志，查阅有关人文历史资料</a:t>
            </a:r>
            <a:endParaRPr lang="zh-CN" altLang="en-US" sz="2200" dirty="0">
              <a:ea typeface="+mn-lt"/>
              <a:cs typeface="+mn-lt"/>
            </a:endParaRPr>
          </a:p>
          <a:p>
            <a:pPr eaLnBrk="1" hangingPunct="1">
              <a:lnSpc>
                <a:spcPct val="80000"/>
              </a:lnSpc>
            </a:pPr>
            <a:r>
              <a:rPr lang="en-US" altLang="zh-CN" sz="2200" dirty="0">
                <a:ea typeface="+mn-lt"/>
                <a:cs typeface="+mn-lt"/>
              </a:rPr>
              <a:t>3</a:t>
            </a:r>
            <a:r>
              <a:rPr lang="zh-CN" altLang="en-US" sz="2200" dirty="0">
                <a:ea typeface="+mn-lt"/>
                <a:cs typeface="+mn-lt"/>
              </a:rPr>
              <a:t>．到当地旅游管理部门了解钦州旅游业发展情况、景区景点分布及旅游发展规划</a:t>
            </a:r>
            <a:endParaRPr lang="zh-CN" altLang="en-US" sz="2200" dirty="0">
              <a:ea typeface="+mn-lt"/>
              <a:cs typeface="+mn-lt"/>
            </a:endParaRPr>
          </a:p>
          <a:p>
            <a:pPr eaLnBrk="1" hangingPunct="1">
              <a:lnSpc>
                <a:spcPct val="80000"/>
              </a:lnSpc>
            </a:pPr>
            <a:r>
              <a:rPr lang="en-US" altLang="zh-CN" sz="2200" dirty="0">
                <a:ea typeface="+mn-lt"/>
                <a:cs typeface="+mn-lt"/>
              </a:rPr>
              <a:t>4</a:t>
            </a:r>
            <a:r>
              <a:rPr lang="zh-CN" altLang="en-US" sz="2200" dirty="0">
                <a:ea typeface="+mn-lt"/>
                <a:cs typeface="+mn-lt"/>
              </a:rPr>
              <a:t>．到景点旅游纪念品市场进行实地调查</a:t>
            </a:r>
            <a:endParaRPr lang="zh-CN" altLang="en-US" sz="2200" dirty="0">
              <a:ea typeface="+mn-lt"/>
              <a:cs typeface="+mn-lt"/>
            </a:endParaRPr>
          </a:p>
          <a:p>
            <a:pPr eaLnBrk="1" hangingPunct="1">
              <a:lnSpc>
                <a:spcPct val="80000"/>
              </a:lnSpc>
            </a:pPr>
            <a:r>
              <a:rPr lang="en-US" altLang="zh-CN" sz="2200" dirty="0">
                <a:ea typeface="+mn-lt"/>
                <a:cs typeface="+mn-lt"/>
              </a:rPr>
              <a:t>5</a:t>
            </a:r>
            <a:r>
              <a:rPr lang="zh-CN" altLang="en-US" sz="2200" dirty="0">
                <a:ea typeface="+mn-lt"/>
                <a:cs typeface="+mn-lt"/>
              </a:rPr>
              <a:t>．同旅游纪念品市场上的摊贩进行沟通</a:t>
            </a:r>
            <a:endParaRPr lang="zh-CN" altLang="en-US" sz="2200" dirty="0">
              <a:ea typeface="+mn-lt"/>
              <a:cs typeface="+mn-lt"/>
            </a:endParaRPr>
          </a:p>
          <a:p>
            <a:pPr eaLnBrk="1" hangingPunct="1">
              <a:lnSpc>
                <a:spcPct val="80000"/>
              </a:lnSpc>
            </a:pPr>
            <a:r>
              <a:rPr lang="en-US" altLang="zh-CN" sz="2200" dirty="0">
                <a:ea typeface="+mn-lt"/>
                <a:cs typeface="+mn-lt"/>
              </a:rPr>
              <a:t>6</a:t>
            </a:r>
            <a:r>
              <a:rPr lang="zh-CN" altLang="en-US" sz="2200" dirty="0">
                <a:ea typeface="+mn-lt"/>
                <a:cs typeface="+mn-lt"/>
              </a:rPr>
              <a:t>．访问部分购买旅游纪念品的旅游者</a:t>
            </a:r>
            <a:endParaRPr lang="zh-CN" altLang="en-US" sz="2200" b="1" dirty="0">
              <a:ea typeface="+mn-lt"/>
              <a:cs typeface="+mn-lt"/>
            </a:endParaRPr>
          </a:p>
        </p:txBody>
      </p:sp>
      <p:sp>
        <p:nvSpPr>
          <p:cNvPr id="118787" name="Rectangle 4"/>
          <p:cNvSpPr/>
          <p:nvPr/>
        </p:nvSpPr>
        <p:spPr>
          <a:xfrm>
            <a:off x="919480" y="476250"/>
            <a:ext cx="7488238" cy="460375"/>
          </a:xfrm>
          <a:prstGeom prst="rect">
            <a:avLst/>
          </a:prstGeom>
          <a:noFill/>
          <a:ln w="9525">
            <a:noFill/>
          </a:ln>
        </p:spPr>
        <p:txBody>
          <a:bodyPr>
            <a:spAutoFit/>
          </a:bodyPr>
          <a:p>
            <a:r>
              <a:rPr lang="zh-CN" altLang="en-US" sz="2400" b="1" dirty="0">
                <a:solidFill>
                  <a:srgbClr val="C00000"/>
                </a:solidFill>
                <a:latin typeface="Arial" panose="020B0604020202020204" pitchFamily="34" charset="0"/>
              </a:rPr>
              <a:t>第四节、旅游纪念品调查和定位实例</a:t>
            </a:r>
            <a:endParaRPr lang="zh-CN" altLang="en-US" sz="2400" b="1" dirty="0">
              <a:solidFill>
                <a:srgbClr val="C00000"/>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9810" name="Rectangle 3"/>
          <p:cNvSpPr>
            <a:spLocks noGrp="1" noRot="1"/>
          </p:cNvSpPr>
          <p:nvPr/>
        </p:nvSpPr>
        <p:spPr>
          <a:xfrm>
            <a:off x="203200" y="405130"/>
            <a:ext cx="11889740" cy="612648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80000"/>
              </a:lnSpc>
            </a:pPr>
            <a:r>
              <a:rPr lang="zh-CN" altLang="en-US" sz="2200" b="1" dirty="0">
                <a:ea typeface="+mn-lt"/>
                <a:cs typeface="+mn-lt"/>
              </a:rPr>
              <a:t>三、调查结论</a:t>
            </a:r>
            <a:endParaRPr lang="zh-CN" altLang="en-US" sz="2200" b="1" dirty="0">
              <a:ea typeface="+mn-lt"/>
              <a:cs typeface="+mn-lt"/>
            </a:endParaRPr>
          </a:p>
          <a:p>
            <a:pPr eaLnBrk="1" hangingPunct="1">
              <a:lnSpc>
                <a:spcPct val="80000"/>
              </a:lnSpc>
            </a:pPr>
            <a:r>
              <a:rPr lang="zh-CN" altLang="en-US" sz="2200" b="1" dirty="0">
                <a:ea typeface="+mn-lt"/>
                <a:cs typeface="+mn-lt"/>
              </a:rPr>
              <a:t>（一）钦州概况</a:t>
            </a:r>
            <a:endParaRPr lang="zh-CN" altLang="en-US" sz="2200" dirty="0">
              <a:ea typeface="+mn-lt"/>
              <a:cs typeface="+mn-lt"/>
            </a:endParaRPr>
          </a:p>
          <a:p>
            <a:pPr eaLnBrk="1" hangingPunct="1">
              <a:lnSpc>
                <a:spcPct val="80000"/>
              </a:lnSpc>
            </a:pPr>
            <a:r>
              <a:rPr lang="zh-CN" altLang="en-US" sz="2200" dirty="0">
                <a:ea typeface="+mn-lt"/>
                <a:cs typeface="+mn-lt"/>
              </a:rPr>
              <a:t>钦州市是位于广西南部的沿海城市，辖“两县四区”，总人口约</a:t>
            </a:r>
            <a:r>
              <a:rPr lang="en-US" altLang="zh-CN" sz="2200" dirty="0">
                <a:ea typeface="+mn-lt"/>
                <a:cs typeface="+mn-lt"/>
              </a:rPr>
              <a:t>345</a:t>
            </a:r>
            <a:r>
              <a:rPr lang="zh-CN" altLang="en-US" sz="2200" dirty="0">
                <a:ea typeface="+mn-lt"/>
                <a:cs typeface="+mn-lt"/>
              </a:rPr>
              <a:t>万。钦州地理位置优越，是华南、西南和东盟三大经济圈的结合部，是西南地区最便捷的出海通道之一，也是跨国旅游区的中间点。钦州在南北朝时期先后叫宋寿群和安州，隋朝时改名为钦州。</a:t>
            </a:r>
            <a:endParaRPr lang="zh-CN" altLang="en-US" sz="2200" dirty="0">
              <a:ea typeface="+mn-lt"/>
              <a:cs typeface="+mn-lt"/>
            </a:endParaRPr>
          </a:p>
          <a:p>
            <a:pPr eaLnBrk="1" hangingPunct="1">
              <a:lnSpc>
                <a:spcPct val="80000"/>
              </a:lnSpc>
            </a:pPr>
            <a:r>
              <a:rPr lang="zh-CN" altLang="en-US" sz="2200" dirty="0">
                <a:ea typeface="+mn-lt"/>
                <a:cs typeface="+mn-lt"/>
              </a:rPr>
              <a:t>钦州景色优美、气候宜人，属亚热带季风型海洋气候，年平均温度</a:t>
            </a:r>
            <a:r>
              <a:rPr lang="en-US" altLang="zh-CN" sz="2200" dirty="0">
                <a:ea typeface="+mn-lt"/>
                <a:cs typeface="+mn-lt"/>
              </a:rPr>
              <a:t>22°C</a:t>
            </a:r>
            <a:r>
              <a:rPr lang="zh-CN" altLang="en-US" sz="2200" dirty="0">
                <a:ea typeface="+mn-lt"/>
                <a:cs typeface="+mn-lt"/>
              </a:rPr>
              <a:t>，冬无严寒、夏无酷暑、四季如春。钦州盛产闻名全国的灵山荔枝、龙眼、芒果、菠萝及海洋产品。</a:t>
            </a:r>
            <a:endParaRPr lang="zh-CN" altLang="en-US" sz="2200" dirty="0">
              <a:ea typeface="+mn-lt"/>
              <a:cs typeface="+mn-lt"/>
            </a:endParaRPr>
          </a:p>
          <a:p>
            <a:pPr eaLnBrk="1" hangingPunct="1">
              <a:lnSpc>
                <a:spcPct val="80000"/>
              </a:lnSpc>
            </a:pPr>
            <a:r>
              <a:rPr lang="zh-CN" altLang="en-US" sz="2200" dirty="0">
                <a:ea typeface="+mn-lt"/>
                <a:cs typeface="+mn-lt"/>
              </a:rPr>
              <a:t>钦州依山傍海，旅游资源丰富，历史文化底蕴深厚，拥有奇特优美的亚热带滨海风光、秀丽多姿的自然山水、底蕴深厚的人文景观和丰富的工农业观光旅游资源，是观光、休闲旅游的佳境。钦州旅游景点很多，纵横交错，有</a:t>
            </a:r>
            <a:r>
              <a:rPr lang="en-US" altLang="zh-CN" sz="2200" dirty="0">
                <a:ea typeface="+mn-lt"/>
                <a:cs typeface="+mn-lt"/>
              </a:rPr>
              <a:t>4A</a:t>
            </a:r>
            <a:r>
              <a:rPr lang="zh-CN" altLang="en-US" sz="2200" dirty="0">
                <a:ea typeface="+mn-lt"/>
                <a:cs typeface="+mn-lt"/>
              </a:rPr>
              <a:t>级国家旅游景区三娘湾和麻艺岛，有层林尽染、气势磅礴的六峰山、五皇岭，有被誉为广西楹联第一村的灵山大芦村，有抗法名将冯子材、刘永福的故居等。</a:t>
            </a:r>
            <a:endParaRPr lang="zh-CN" altLang="en-US" sz="2200" b="1" dirty="0">
              <a:ea typeface="+mn-lt"/>
              <a:cs typeface="+mn-lt"/>
            </a:endParaRPr>
          </a:p>
          <a:p>
            <a:pPr eaLnBrk="1" hangingPunct="1">
              <a:lnSpc>
                <a:spcPct val="80000"/>
              </a:lnSpc>
            </a:pPr>
            <a:r>
              <a:rPr lang="zh-CN" altLang="en-US" sz="2200" b="1" dirty="0">
                <a:ea typeface="+mn-lt"/>
                <a:cs typeface="+mn-lt"/>
              </a:rPr>
              <a:t>（二）特色旅游资源</a:t>
            </a:r>
            <a:endParaRPr lang="zh-CN" altLang="en-US" sz="2200" dirty="0">
              <a:ea typeface="+mn-lt"/>
              <a:cs typeface="+mn-lt"/>
            </a:endParaRPr>
          </a:p>
          <a:p>
            <a:pPr eaLnBrk="1" hangingPunct="1">
              <a:lnSpc>
                <a:spcPct val="80000"/>
              </a:lnSpc>
            </a:pPr>
            <a:r>
              <a:rPr lang="en-US" altLang="zh-CN" sz="2200" dirty="0">
                <a:ea typeface="+mn-lt"/>
                <a:cs typeface="+mn-lt"/>
              </a:rPr>
              <a:t>1</a:t>
            </a:r>
            <a:r>
              <a:rPr lang="zh-CN" altLang="en-US" sz="2200" dirty="0">
                <a:ea typeface="+mn-lt"/>
                <a:cs typeface="+mn-lt"/>
              </a:rPr>
              <a:t>．钦州坭兴陶</a:t>
            </a:r>
            <a:endParaRPr lang="zh-CN" altLang="en-US" sz="2200" dirty="0">
              <a:ea typeface="+mn-lt"/>
              <a:cs typeface="+mn-lt"/>
            </a:endParaRPr>
          </a:p>
          <a:p>
            <a:pPr eaLnBrk="1" hangingPunct="1">
              <a:lnSpc>
                <a:spcPct val="80000"/>
              </a:lnSpc>
            </a:pPr>
            <a:r>
              <a:rPr lang="zh-CN" altLang="en-US" sz="2200" dirty="0">
                <a:ea typeface="+mn-lt"/>
                <a:cs typeface="+mn-lt"/>
              </a:rPr>
              <a:t>钦州坭兴陶是中国四大名陶之一，距今已有</a:t>
            </a:r>
            <a:r>
              <a:rPr lang="en-US" altLang="zh-CN" sz="2200" dirty="0">
                <a:ea typeface="+mn-lt"/>
                <a:cs typeface="+mn-lt"/>
              </a:rPr>
              <a:t>1300</a:t>
            </a:r>
            <a:r>
              <a:rPr lang="zh-CN" altLang="en-US" sz="2200" dirty="0">
                <a:ea typeface="+mn-lt"/>
                <a:cs typeface="+mn-lt"/>
              </a:rPr>
              <a:t>多年的历史。钦州坭兴陶为紫坭陶，紫色偏棕，质地细腻坚硬，由天然矿物岩石合成。</a:t>
            </a:r>
            <a:r>
              <a:rPr lang="en-US" altLang="zh-CN" sz="2200" dirty="0">
                <a:ea typeface="+mn-lt"/>
                <a:cs typeface="+mn-lt"/>
              </a:rPr>
              <a:t>1915</a:t>
            </a:r>
            <a:r>
              <a:rPr lang="zh-CN" altLang="en-US" sz="2200" dirty="0">
                <a:ea typeface="+mn-lt"/>
                <a:cs typeface="+mn-lt"/>
              </a:rPr>
              <a:t>年，钦州坭兴陶工艺品参加了在美国旧金山举办的世界博览会并荣获金奖；</a:t>
            </a:r>
            <a:r>
              <a:rPr lang="en-US" altLang="zh-CN" sz="2200" dirty="0">
                <a:ea typeface="+mn-lt"/>
                <a:cs typeface="+mn-lt"/>
              </a:rPr>
              <a:t>1930</a:t>
            </a:r>
            <a:r>
              <a:rPr lang="zh-CN" altLang="en-US" sz="2200" dirty="0">
                <a:ea typeface="+mn-lt"/>
                <a:cs typeface="+mn-lt"/>
              </a:rPr>
              <a:t>年参加在比利时举办的世界陶瓷展览会并获得第一名金质奖；</a:t>
            </a:r>
            <a:r>
              <a:rPr lang="en-US" altLang="zh-CN" sz="2200" dirty="0">
                <a:ea typeface="+mn-lt"/>
                <a:cs typeface="+mn-lt"/>
              </a:rPr>
              <a:t>1979</a:t>
            </a:r>
            <a:r>
              <a:rPr lang="zh-CN" altLang="en-US" sz="2200" dirty="0">
                <a:ea typeface="+mn-lt"/>
                <a:cs typeface="+mn-lt"/>
              </a:rPr>
              <a:t>年被国家轻工部授予“全国轻工业优质产品”称号；</a:t>
            </a:r>
            <a:r>
              <a:rPr lang="en-US" altLang="zh-CN" sz="2200" dirty="0">
                <a:ea typeface="+mn-lt"/>
                <a:cs typeface="+mn-lt"/>
              </a:rPr>
              <a:t>1980</a:t>
            </a:r>
            <a:r>
              <a:rPr lang="zh-CN" altLang="en-US" sz="2200" dirty="0">
                <a:ea typeface="+mn-lt"/>
                <a:cs typeface="+mn-lt"/>
              </a:rPr>
              <a:t>年坭兴陶荣获国家优质产品银奖；</a:t>
            </a:r>
            <a:r>
              <a:rPr lang="en-US" altLang="zh-CN" sz="2200" dirty="0">
                <a:ea typeface="+mn-lt"/>
                <a:cs typeface="+mn-lt"/>
              </a:rPr>
              <a:t>1983</a:t>
            </a:r>
            <a:r>
              <a:rPr lang="zh-CN" altLang="en-US" sz="2200" dirty="0">
                <a:ea typeface="+mn-lt"/>
                <a:cs typeface="+mn-lt"/>
              </a:rPr>
              <a:t>年坭兴陶出口的产品获全国轻工业优秀出口产品金奖。</a:t>
            </a:r>
            <a:endParaRPr lang="zh-CN" altLang="en-US" sz="2200" dirty="0">
              <a:ea typeface="+mn-lt"/>
              <a:cs typeface="+mn-lt"/>
            </a:endParaRPr>
          </a:p>
          <a:p>
            <a:pPr eaLnBrk="1" hangingPunct="1">
              <a:lnSpc>
                <a:spcPct val="80000"/>
              </a:lnSpc>
            </a:pPr>
            <a:r>
              <a:rPr lang="zh-CN" altLang="en-US" sz="2200" dirty="0">
                <a:ea typeface="+mn-lt"/>
                <a:cs typeface="+mn-lt"/>
              </a:rPr>
              <a:t>钦州坭兴陶工艺品属于经久不衰的旅游工艺品，也是国内外旅客到钦州必要购买的陶艺纪念品。</a:t>
            </a:r>
            <a:endParaRPr lang="zh-CN" altLang="en-US" sz="2200" dirty="0">
              <a:ea typeface="+mn-lt"/>
              <a:cs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20834" name="Rectangle 3"/>
          <p:cNvSpPr>
            <a:spLocks noGrp="1" noRot="1"/>
          </p:cNvSpPr>
          <p:nvPr/>
        </p:nvSpPr>
        <p:spPr>
          <a:xfrm>
            <a:off x="804545" y="1031240"/>
            <a:ext cx="10441305" cy="520509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lnSpc>
                <a:spcPct val="80000"/>
              </a:lnSpc>
            </a:pPr>
            <a:r>
              <a:rPr lang="en-US" altLang="zh-CN" sz="2000" dirty="0">
                <a:ea typeface="+mn-lt"/>
                <a:cs typeface="+mn-lt"/>
              </a:rPr>
              <a:t>2</a:t>
            </a:r>
            <a:r>
              <a:rPr lang="zh-CN" altLang="en-US" sz="2000" dirty="0">
                <a:ea typeface="+mn-lt"/>
                <a:cs typeface="+mn-lt"/>
              </a:rPr>
              <a:t>．灵山荔枝</a:t>
            </a:r>
            <a:endParaRPr lang="zh-CN" altLang="en-US" sz="2000" dirty="0">
              <a:ea typeface="+mn-lt"/>
              <a:cs typeface="+mn-lt"/>
            </a:endParaRPr>
          </a:p>
          <a:p>
            <a:pPr eaLnBrk="1" hangingPunct="1">
              <a:lnSpc>
                <a:spcPct val="80000"/>
              </a:lnSpc>
            </a:pPr>
            <a:r>
              <a:rPr lang="zh-CN" altLang="en-US" sz="2000" dirty="0">
                <a:ea typeface="+mn-lt"/>
                <a:cs typeface="+mn-lt"/>
              </a:rPr>
              <a:t>钦州因盛产细核肉厚、清甜可口的灵山荔枝而闻名全国。改革开放以后，钦州多次举办荔枝节，推出“妃子笑”等名优荔枝新产品，全国来钦州订购荔枝的商人络绎不绝。</a:t>
            </a:r>
            <a:endParaRPr lang="zh-CN" altLang="en-US" sz="2000" dirty="0">
              <a:ea typeface="+mn-lt"/>
              <a:cs typeface="+mn-lt"/>
            </a:endParaRPr>
          </a:p>
          <a:p>
            <a:pPr eaLnBrk="1" hangingPunct="1">
              <a:lnSpc>
                <a:spcPct val="80000"/>
              </a:lnSpc>
            </a:pPr>
            <a:r>
              <a:rPr lang="zh-CN" altLang="en-US" sz="2000" dirty="0">
                <a:ea typeface="+mn-lt"/>
                <a:cs typeface="+mn-lt"/>
              </a:rPr>
              <a:t>据钦州市志记载，齐白石先生曾到过钦州，并写有赞誉钦州荔枝的诗一首：此生无计作重游，五月垂丹胜鹤头。</a:t>
            </a:r>
            <a:endParaRPr lang="zh-CN" altLang="en-US" sz="2000" dirty="0">
              <a:ea typeface="+mn-lt"/>
              <a:cs typeface="+mn-lt"/>
            </a:endParaRPr>
          </a:p>
          <a:p>
            <a:pPr eaLnBrk="1" hangingPunct="1">
              <a:lnSpc>
                <a:spcPct val="80000"/>
              </a:lnSpc>
            </a:pPr>
            <a:r>
              <a:rPr lang="zh-CN" altLang="en-US" sz="2000" dirty="0">
                <a:ea typeface="+mn-lt"/>
                <a:cs typeface="+mn-lt"/>
              </a:rPr>
              <a:t>    为口不辞劳跋涉，愿风吹我到钦州。</a:t>
            </a:r>
            <a:endParaRPr lang="zh-CN" altLang="en-US" sz="2000" dirty="0">
              <a:ea typeface="+mn-lt"/>
              <a:cs typeface="+mn-lt"/>
            </a:endParaRPr>
          </a:p>
          <a:p>
            <a:pPr eaLnBrk="1" hangingPunct="1">
              <a:lnSpc>
                <a:spcPct val="80000"/>
              </a:lnSpc>
            </a:pPr>
            <a:endParaRPr lang="zh-CN" altLang="en-US" sz="2000" b="1" dirty="0">
              <a:ea typeface="+mn-lt"/>
              <a:cs typeface="+mn-lt"/>
            </a:endParaRPr>
          </a:p>
          <a:p>
            <a:pPr eaLnBrk="1" hangingPunct="1">
              <a:lnSpc>
                <a:spcPct val="80000"/>
              </a:lnSpc>
            </a:pPr>
            <a:r>
              <a:rPr lang="zh-CN" altLang="en-US" sz="2000" b="1" dirty="0">
                <a:ea typeface="+mn-lt"/>
                <a:cs typeface="+mn-lt"/>
              </a:rPr>
              <a:t>四、旅游纪念品定位分析</a:t>
            </a:r>
            <a:endParaRPr lang="zh-CN" altLang="en-US" sz="2000" dirty="0">
              <a:ea typeface="+mn-lt"/>
              <a:cs typeface="+mn-lt"/>
            </a:endParaRPr>
          </a:p>
          <a:p>
            <a:pPr eaLnBrk="1" hangingPunct="1">
              <a:lnSpc>
                <a:spcPct val="80000"/>
              </a:lnSpc>
            </a:pPr>
            <a:r>
              <a:rPr lang="zh-CN" altLang="en-US" sz="2000" dirty="0">
                <a:ea typeface="+mn-lt"/>
                <a:cs typeface="+mn-lt"/>
              </a:rPr>
              <a:t>通过调查发现，钦州旅游纪念品市场较为发达，各个景区景点都有不少销售旅游纪念品的商店和摊贩。可能是取材比较方便，当地旅游纪念品以海洋贝类、珍珠、海螺、椰雕等居多，带有浓厚的沿海旅游特征。作为四大名陶的钦州坭兴陶向来是当地的特色工艺品，也比较受旅游观光者青睐。</a:t>
            </a:r>
            <a:endParaRPr lang="zh-CN" altLang="en-US" sz="2000" dirty="0">
              <a:ea typeface="+mn-lt"/>
              <a:cs typeface="+mn-lt"/>
            </a:endParaRPr>
          </a:p>
          <a:p>
            <a:pPr eaLnBrk="1" hangingPunct="1">
              <a:lnSpc>
                <a:spcPct val="80000"/>
              </a:lnSpc>
            </a:pPr>
            <a:r>
              <a:rPr lang="zh-CN" altLang="en-US" sz="2000" dirty="0">
                <a:ea typeface="+mn-lt"/>
                <a:cs typeface="+mn-lt"/>
              </a:rPr>
              <a:t>我们认为，钦州的旅游纪念品应进一步明确定位，重点依托坭兴陶这一亮点，提高设计水平，融入现代元素，改进工艺和包装，精益求精，形成更强的品牌效应。另外，在设计素材上，要注意挖掘当地最具特色的旅游资源，例如名扬全国的灵山荔枝、钦州三娘湾的白海豚形象等。 </a:t>
            </a:r>
            <a:endParaRPr lang="zh-CN" altLang="en-US" sz="2000" dirty="0">
              <a:ea typeface="+mn-lt"/>
              <a:cs typeface="+mn-lt"/>
            </a:endParaRPr>
          </a:p>
          <a:p>
            <a:pPr eaLnBrk="1" hangingPunct="1">
              <a:lnSpc>
                <a:spcPct val="80000"/>
              </a:lnSpc>
              <a:buNone/>
            </a:pPr>
            <a:endParaRPr lang="zh-CN" altLang="en-US" sz="2000" dirty="0">
              <a:ea typeface="+mn-lt"/>
              <a:cs typeface="+mn-lt"/>
            </a:endParaRPr>
          </a:p>
          <a:p>
            <a:pPr eaLnBrk="1" hangingPunct="1">
              <a:lnSpc>
                <a:spcPct val="80000"/>
              </a:lnSpc>
              <a:buNone/>
            </a:pPr>
            <a:endParaRPr lang="en-US" altLang="zh-CN" sz="2000" dirty="0">
              <a:ea typeface="+mn-lt"/>
              <a:cs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22882" name="Text Box 4"/>
          <p:cNvSpPr txBox="1"/>
          <p:nvPr/>
        </p:nvSpPr>
        <p:spPr>
          <a:xfrm>
            <a:off x="1223010" y="467360"/>
            <a:ext cx="3382963" cy="5703570"/>
          </a:xfrm>
          <a:prstGeom prst="rect">
            <a:avLst/>
          </a:prstGeom>
          <a:noFill/>
          <a:ln w="9525">
            <a:noFill/>
          </a:ln>
        </p:spPr>
        <p:txBody>
          <a:bodyPr>
            <a:spAutoFit/>
          </a:bodyPr>
          <a:p>
            <a:pPr marR="0" defTabSz="914400">
              <a:lnSpc>
                <a:spcPct val="105000"/>
              </a:lnSpc>
              <a:buClrTx/>
              <a:buSzTx/>
              <a:defRPr/>
            </a:pPr>
            <a:r>
              <a:rPr kumimoji="0" lang="zh-CN" altLang="en-US" sz="2400" b="1" kern="1200" cap="none" spc="0" normalizeH="0" baseline="0" noProof="1">
                <a:solidFill>
                  <a:srgbClr val="C00000"/>
                </a:solidFill>
                <a:effectLst/>
                <a:ea typeface="+mn-lt"/>
                <a:cs typeface="+mn-cs"/>
              </a:rPr>
              <a:t>一、钦州</a:t>
            </a:r>
            <a:r>
              <a:rPr kumimoji="0" lang="en-US" altLang="zh-CN" sz="2400" b="1" kern="1200" cap="none" spc="0" normalizeH="0" baseline="0" noProof="1">
                <a:solidFill>
                  <a:srgbClr val="C00000"/>
                </a:solidFill>
                <a:effectLst/>
                <a:ea typeface="+mn-lt"/>
                <a:cs typeface="+mn-cs"/>
              </a:rPr>
              <a:t>《</a:t>
            </a:r>
            <a:r>
              <a:rPr kumimoji="0" lang="zh-CN" altLang="en-US" sz="2400" b="1" kern="1200" cap="none" spc="0" normalizeH="0" baseline="0" noProof="1">
                <a:solidFill>
                  <a:srgbClr val="C00000"/>
                </a:solidFill>
                <a:effectLst/>
                <a:ea typeface="+mn-lt"/>
                <a:cs typeface="+mn-cs"/>
              </a:rPr>
              <a:t>贵妃乳韵</a:t>
            </a:r>
            <a:r>
              <a:rPr kumimoji="0" lang="en-US" altLang="zh-CN" sz="2400" b="1" kern="1200" cap="none" spc="0" normalizeH="0" baseline="0" noProof="1">
                <a:solidFill>
                  <a:srgbClr val="C00000"/>
                </a:solidFill>
                <a:effectLst/>
                <a:ea typeface="+mn-lt"/>
                <a:cs typeface="+mn-cs"/>
              </a:rPr>
              <a:t>》</a:t>
            </a:r>
            <a:r>
              <a:rPr kumimoji="0" lang="zh-CN" altLang="en-US" sz="2400" b="1" kern="1200" cap="none" spc="0" normalizeH="0" baseline="0" noProof="1">
                <a:solidFill>
                  <a:srgbClr val="C00000"/>
                </a:solidFill>
                <a:effectLst/>
                <a:ea typeface="+mn-lt"/>
                <a:cs typeface="+mn-cs"/>
              </a:rPr>
              <a:t>茶具设计</a:t>
            </a:r>
            <a:endParaRPr kumimoji="0" lang="zh-CN" altLang="en-US" sz="2400" b="1" kern="1200" cap="none" spc="0" normalizeH="0" baseline="0" noProof="1">
              <a:solidFill>
                <a:srgbClr val="C00000"/>
              </a:solidFill>
              <a:effectLst/>
              <a:ea typeface="+mn-lt"/>
              <a:cs typeface="+mn-cs"/>
            </a:endParaRPr>
          </a:p>
          <a:p>
            <a:pPr marR="0" defTabSz="914400">
              <a:lnSpc>
                <a:spcPct val="105000"/>
              </a:lnSpc>
              <a:buClrTx/>
              <a:buSzTx/>
              <a:defRPr/>
            </a:pPr>
            <a:endParaRPr kumimoji="0" lang="zh-CN" altLang="en-US" sz="2000" b="1" kern="1200" cap="none" spc="0" normalizeH="0" baseline="0" noProof="1">
              <a:solidFill>
                <a:srgbClr val="CC0000"/>
              </a:solidFill>
              <a:latin typeface="Arial" panose="020B0604020202020204" pitchFamily="34" charset="0"/>
              <a:ea typeface="宋体" panose="02010600030101010101" pitchFamily="2" charset="-122"/>
              <a:cs typeface="+mn-cs"/>
            </a:endParaRPr>
          </a:p>
          <a:p>
            <a:pPr marR="0" defTabSz="914400">
              <a:lnSpc>
                <a:spcPct val="105000"/>
              </a:lnSpc>
              <a:buClrTx/>
              <a:buSzTx/>
              <a:defRPr/>
            </a:pPr>
            <a:r>
              <a:rPr kumimoji="0" lang="en-US" altLang="zh-CN" sz="2000" kern="1200" cap="none" spc="0" normalizeH="0" baseline="0" noProof="1">
                <a:ea typeface="+mn-lt"/>
                <a:cs typeface="+mn-lt"/>
              </a:rPr>
              <a:t>1</a:t>
            </a:r>
            <a:r>
              <a:rPr kumimoji="0" lang="zh-CN" altLang="en-US" sz="2000" kern="1200" cap="none" spc="0" normalizeH="0" baseline="0" noProof="1">
                <a:ea typeface="+mn-lt"/>
                <a:cs typeface="+mn-lt"/>
              </a:rPr>
              <a:t>、根据唐代杨贵妃品尝岭南荔枝的典故，又以钦州“灵山妃子笑”品种誉满天下，茶具壶身刻有一片荔枝叶及两颗荔枝，茶杯上只刻有一片叶子。</a:t>
            </a:r>
            <a:endParaRPr kumimoji="0" lang="zh-CN" altLang="en-US" sz="2000" kern="1200" cap="none" spc="0" normalizeH="0" baseline="0" noProof="1">
              <a:ea typeface="+mn-lt"/>
              <a:cs typeface="+mn-lt"/>
            </a:endParaRPr>
          </a:p>
          <a:p>
            <a:pPr marR="0" defTabSz="914400">
              <a:lnSpc>
                <a:spcPct val="105000"/>
              </a:lnSpc>
              <a:buClrTx/>
              <a:buSzTx/>
              <a:defRPr/>
            </a:pPr>
            <a:endParaRPr kumimoji="0" lang="zh-CN" altLang="en-US" sz="2000" kern="1200" cap="none" spc="0" normalizeH="0" baseline="0" noProof="1">
              <a:ea typeface="+mn-lt"/>
              <a:cs typeface="+mn-lt"/>
            </a:endParaRPr>
          </a:p>
          <a:p>
            <a:pPr marR="0" defTabSz="914400">
              <a:lnSpc>
                <a:spcPct val="105000"/>
              </a:lnSpc>
              <a:buClrTx/>
              <a:buSzTx/>
              <a:defRPr/>
            </a:pPr>
            <a:r>
              <a:rPr kumimoji="0" lang="en-US" altLang="zh-CN" sz="2000" kern="1200" cap="none" spc="0" normalizeH="0" baseline="0" noProof="1">
                <a:ea typeface="+mn-lt"/>
                <a:cs typeface="+mn-lt"/>
              </a:rPr>
              <a:t>2</a:t>
            </a:r>
            <a:r>
              <a:rPr kumimoji="0" lang="zh-CN" altLang="en-US" sz="2000" kern="1200" cap="none" spc="0" normalizeH="0" baseline="0" noProof="1">
                <a:ea typeface="+mn-lt"/>
                <a:cs typeface="+mn-lt"/>
              </a:rPr>
              <a:t>、壶身主体造型为乳房代表女性，代表人类伟大的母爱，同时也代表唐玄宗与杨贵妃的爱情；壶盖顶为乳头，壶把设计为贵妃的纤纤玉指，壶咀为贵妃樱唇，更增添女性妩媚的韵味。</a:t>
            </a:r>
            <a:endParaRPr kumimoji="0" lang="zh-CN" altLang="en-US" sz="2000" kern="1200" cap="none" spc="0" normalizeH="0" baseline="0" noProof="1">
              <a:ea typeface="+mn-lt"/>
              <a:cs typeface="+mn-lt"/>
            </a:endParaRPr>
          </a:p>
        </p:txBody>
      </p:sp>
      <p:pic>
        <p:nvPicPr>
          <p:cNvPr id="122883" name="Picture 6" descr="aaa"/>
          <p:cNvPicPr>
            <a:picLocks noChangeAspect="1"/>
          </p:cNvPicPr>
          <p:nvPr/>
        </p:nvPicPr>
        <p:blipFill>
          <a:blip r:embed="rId3">
            <a:lum contrast="6000"/>
          </a:blip>
          <a:stretch>
            <a:fillRect/>
          </a:stretch>
        </p:blipFill>
        <p:spPr>
          <a:xfrm>
            <a:off x="5176838" y="1052513"/>
            <a:ext cx="4356100" cy="3265487"/>
          </a:xfrm>
          <a:prstGeom prst="rect">
            <a:avLst/>
          </a:prstGeom>
          <a:noFill/>
          <a:ln w="9525">
            <a:noFill/>
          </a:ln>
        </p:spPr>
      </p:pic>
      <p:sp>
        <p:nvSpPr>
          <p:cNvPr id="122884" name="Rectangle 7"/>
          <p:cNvSpPr/>
          <p:nvPr/>
        </p:nvSpPr>
        <p:spPr>
          <a:xfrm>
            <a:off x="5176838" y="4454843"/>
            <a:ext cx="4465637" cy="1417637"/>
          </a:xfrm>
          <a:prstGeom prst="rect">
            <a:avLst/>
          </a:prstGeom>
          <a:noFill/>
          <a:ln w="9525">
            <a:noFill/>
          </a:ln>
        </p:spPr>
        <p:txBody>
          <a:bodyPr>
            <a:spAutoFit/>
          </a:bodyPr>
          <a:p>
            <a:endParaRPr lang="en-US" altLang="zh-CN" dirty="0">
              <a:latin typeface="Arial" panose="020B0604020202020204" pitchFamily="34" charset="0"/>
            </a:endParaRPr>
          </a:p>
          <a:p>
            <a:r>
              <a:rPr lang="zh-CN" altLang="en-US" dirty="0">
                <a:latin typeface="Arial" panose="020B0604020202020204" pitchFamily="34" charset="0"/>
              </a:rPr>
              <a:t>　　</a:t>
            </a:r>
            <a:r>
              <a:rPr lang="zh-CN" altLang="en-US" sz="1700" dirty="0">
                <a:latin typeface="Arial" panose="020B0604020202020204" pitchFamily="34" charset="0"/>
              </a:rPr>
              <a:t>该</a:t>
            </a:r>
            <a:r>
              <a:rPr lang="en-US" altLang="zh-CN" sz="1700" dirty="0">
                <a:latin typeface="Arial" panose="020B0604020202020204" pitchFamily="34" charset="0"/>
              </a:rPr>
              <a:t>《</a:t>
            </a:r>
            <a:r>
              <a:rPr lang="zh-CN" altLang="en-US" sz="1700" dirty="0">
                <a:latin typeface="Arial" panose="020B0604020202020204" pitchFamily="34" charset="0"/>
              </a:rPr>
              <a:t>贵妃乳韵</a:t>
            </a:r>
            <a:r>
              <a:rPr lang="en-US" altLang="zh-CN" sz="1700" dirty="0">
                <a:latin typeface="Arial" panose="020B0604020202020204" pitchFamily="34" charset="0"/>
              </a:rPr>
              <a:t>》</a:t>
            </a:r>
            <a:r>
              <a:rPr lang="zh-CN" altLang="en-US" sz="1700" dirty="0">
                <a:latin typeface="Arial" panose="020B0604020202020204" pitchFamily="34" charset="0"/>
              </a:rPr>
              <a:t>茶具系列产品获</a:t>
            </a:r>
            <a:r>
              <a:rPr lang="en-US" altLang="zh-CN" sz="1700" dirty="0">
                <a:latin typeface="Arial" panose="020B0604020202020204" pitchFamily="34" charset="0"/>
              </a:rPr>
              <a:t>2003</a:t>
            </a:r>
            <a:r>
              <a:rPr lang="zh-CN" altLang="en-US" sz="1700" dirty="0">
                <a:latin typeface="Arial" panose="020B0604020202020204" pitchFamily="34" charset="0"/>
              </a:rPr>
              <a:t>年国家专利技术发明一等奖</a:t>
            </a:r>
            <a:endParaRPr lang="zh-CN" altLang="en-US" sz="1700" dirty="0">
              <a:latin typeface="Arial" panose="020B0604020202020204" pitchFamily="34" charset="0"/>
            </a:endParaRPr>
          </a:p>
          <a:p>
            <a:endParaRPr lang="zh-CN" altLang="en-US" sz="1700" dirty="0">
              <a:latin typeface="Arial" panose="020B0604020202020204" pitchFamily="34" charset="0"/>
            </a:endParaRPr>
          </a:p>
          <a:p>
            <a:r>
              <a:rPr lang="zh-CN" altLang="en-US" sz="1700" dirty="0">
                <a:latin typeface="Arial" panose="020B0604020202020204" pitchFamily="34" charset="0"/>
              </a:rPr>
              <a:t>（国家知识产权认证委员会</a:t>
            </a:r>
            <a:r>
              <a:rPr lang="en-US" altLang="zh-CN" sz="1700" dirty="0">
                <a:latin typeface="Arial" panose="020B0604020202020204" pitchFamily="34" charset="0"/>
              </a:rPr>
              <a:t>2004.6.10</a:t>
            </a:r>
            <a:r>
              <a:rPr lang="zh-CN" altLang="en-US" sz="1700" dirty="0">
                <a:latin typeface="Arial" panose="020B0604020202020204" pitchFamily="34" charset="0"/>
              </a:rPr>
              <a:t>发）</a:t>
            </a:r>
            <a:endParaRPr lang="zh-CN" altLang="en-US" sz="17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122883"/>
                                        </p:tgtEl>
                                        <p:attrNameLst>
                                          <p:attrName>style.visibility</p:attrName>
                                        </p:attrNameLst>
                                      </p:cBhvr>
                                      <p:to>
                                        <p:strVal val="visible"/>
                                      </p:to>
                                    </p:set>
                                    <p:animEffect transition="in" filter="plus(out)">
                                      <p:cBhvr>
                                        <p:cTn id="7" dur="1000"/>
                                        <p:tgtEl>
                                          <p:spTgt spid="122883"/>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22884"/>
                                        </p:tgtEl>
                                        <p:attrNameLst>
                                          <p:attrName>style.visibility</p:attrName>
                                        </p:attrNameLst>
                                      </p:cBhvr>
                                      <p:to>
                                        <p:strVal val="visible"/>
                                      </p:to>
                                    </p:set>
                                    <p:animEffect transition="in" filter="dissolve">
                                      <p:cBhvr>
                                        <p:cTn id="11" dur="500"/>
                                        <p:tgtEl>
                                          <p:spTgt spid="122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1" cstate="screen"/>
          <a:srcRect b="20461"/>
          <a:stretch>
            <a:fillRect/>
          </a:stretch>
        </p:blipFill>
        <p:spPr>
          <a:xfrm rot="8422029">
            <a:off x="-1960245" y="-915670"/>
            <a:ext cx="7536180" cy="4046855"/>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41" name="图片 40"/>
          <p:cNvPicPr>
            <a:picLocks noChangeAspect="1"/>
          </p:cNvPicPr>
          <p:nvPr/>
        </p:nvPicPr>
        <p:blipFill>
          <a:blip r:embed="rId2" cstate="screen"/>
          <a:srcRect b="10631"/>
          <a:stretch>
            <a:fillRect/>
          </a:stretch>
        </p:blipFill>
        <p:spPr>
          <a:xfrm rot="18574182">
            <a:off x="6558280" y="2355850"/>
            <a:ext cx="8196580" cy="4944745"/>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28" name="矩形 27"/>
          <p:cNvSpPr/>
          <p:nvPr/>
        </p:nvSpPr>
        <p:spPr>
          <a:xfrm>
            <a:off x="0" y="1503045"/>
            <a:ext cx="12192000" cy="4384675"/>
          </a:xfrm>
          <a:prstGeom prst="rect">
            <a:avLst/>
          </a:prstGeom>
          <a:solidFill>
            <a:srgbClr val="5B7B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r>
              <a:rPr lang="en-US" altLang="zh-CN" sz="2400" b="1" dirty="0">
                <a:latin typeface="宋体" panose="02010600030101010101" pitchFamily="2" charset="-122"/>
                <a:sym typeface="+mn-ea"/>
              </a:rPr>
              <a:t>      </a:t>
            </a:r>
            <a:endParaRPr lang="zh-CN" altLang="en-US" sz="2400"/>
          </a:p>
        </p:txBody>
      </p:sp>
      <p:grpSp>
        <p:nvGrpSpPr>
          <p:cNvPr id="42" name="组合 41"/>
          <p:cNvGrpSpPr/>
          <p:nvPr/>
        </p:nvGrpSpPr>
        <p:grpSpPr>
          <a:xfrm>
            <a:off x="749300" y="626110"/>
            <a:ext cx="9391650" cy="962660"/>
            <a:chOff x="8166" y="868"/>
            <a:chExt cx="14790" cy="1516"/>
          </a:xfrm>
        </p:grpSpPr>
        <p:sp>
          <p:nvSpPr>
            <p:cNvPr id="18" name="矩形 17"/>
            <p:cNvSpPr/>
            <p:nvPr/>
          </p:nvSpPr>
          <p:spPr>
            <a:xfrm>
              <a:off x="8166" y="1562"/>
              <a:ext cx="7247" cy="822"/>
            </a:xfrm>
            <a:prstGeom prst="rect">
              <a:avLst/>
            </a:prstGeom>
          </p:spPr>
          <p:txBody>
            <a:bodyPr wrap="square">
              <a:spAutoFit/>
            </a:bodyPr>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800" b="1" dirty="0">
                <a:solidFill>
                  <a:srgbClr val="18478F"/>
                </a:solidFill>
                <a:ea typeface="+mn-lt"/>
                <a:cs typeface="+mn-lt"/>
              </a:endParaRPr>
            </a:p>
          </p:txBody>
        </p:sp>
        <p:sp>
          <p:nvSpPr>
            <p:cNvPr id="3" name="文本框 2"/>
            <p:cNvSpPr txBox="1"/>
            <p:nvPr/>
          </p:nvSpPr>
          <p:spPr>
            <a:xfrm>
              <a:off x="12770" y="868"/>
              <a:ext cx="10186" cy="822"/>
            </a:xfrm>
            <a:prstGeom prst="rect">
              <a:avLst/>
            </a:prstGeom>
            <a:noFill/>
          </p:spPr>
          <p:txBody>
            <a:bodyPr wrap="square" rtlCol="0">
              <a:spAutoFit/>
            </a:bodyPr>
            <a:p>
              <a:r>
                <a:rPr lang="zh-CN" altLang="en-US" sz="2800" b="1" dirty="0">
                  <a:solidFill>
                    <a:srgbClr val="CC0000"/>
                  </a:solidFill>
                  <a:ea typeface="+mn-lt"/>
                  <a:cs typeface="+mn-lt"/>
                  <a:sym typeface="+mn-ea"/>
                </a:rPr>
                <a:t>第五章  </a:t>
              </a:r>
              <a:r>
                <a:rPr lang="zh-CN" altLang="en-US" sz="2800" b="1">
                  <a:solidFill>
                    <a:srgbClr val="C00000"/>
                  </a:solidFill>
                  <a:ea typeface="+mn-lt"/>
                  <a:sym typeface="+mn-ea"/>
                </a:rPr>
                <a:t>旅游纪念品的</a:t>
              </a:r>
              <a:r>
                <a:rPr lang="zh-CN" altLang="en-US" sz="2800" b="1">
                  <a:solidFill>
                    <a:srgbClr val="C00000"/>
                  </a:solidFill>
                  <a:ea typeface="+mn-lt"/>
                  <a:sym typeface="+mn-ea"/>
                </a:rPr>
                <a:t>创新设计与创业</a:t>
              </a:r>
              <a:endParaRPr lang="zh-CN" altLang="en-US" sz="2800" b="1" dirty="0">
                <a:solidFill>
                  <a:srgbClr val="C00000"/>
                </a:solidFill>
                <a:ea typeface="+mn-lt"/>
                <a:cs typeface="+mn-lt"/>
                <a:sym typeface="+mn-ea"/>
              </a:endParaRPr>
            </a:p>
          </p:txBody>
        </p:sp>
      </p:grpSp>
      <p:sp>
        <p:nvSpPr>
          <p:cNvPr id="7" name="文本框 6"/>
          <p:cNvSpPr txBox="1"/>
          <p:nvPr/>
        </p:nvSpPr>
        <p:spPr>
          <a:xfrm>
            <a:off x="3672840" y="1814195"/>
            <a:ext cx="6095365" cy="2676525"/>
          </a:xfrm>
          <a:prstGeom prst="rect">
            <a:avLst/>
          </a:prstGeom>
          <a:noFill/>
        </p:spPr>
        <p:txBody>
          <a:bodyPr wrap="square" rtlCol="0" anchor="t">
            <a:spAutoFit/>
          </a:bodyPr>
          <a:p>
            <a:pPr eaLnBrk="1" hangingPunct="1"/>
            <a:r>
              <a:rPr lang="zh-CN" altLang="en-US" sz="2400" b="1" dirty="0">
                <a:latin typeface="宋体" panose="02010600030101010101" pitchFamily="2" charset="-122"/>
                <a:sym typeface="+mn-ea"/>
              </a:rPr>
              <a:t>一、旅游工艺品的三种艺术设计形式</a:t>
            </a:r>
            <a:endParaRPr lang="zh-CN" altLang="en-US" sz="2400" b="1" dirty="0">
              <a:latin typeface="宋体" panose="02010600030101010101" pitchFamily="2" charset="-122"/>
              <a:sym typeface="+mn-ea"/>
            </a:endParaRPr>
          </a:p>
          <a:p>
            <a:pPr eaLnBrk="1" hangingPunct="1"/>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sym typeface="+mn-ea"/>
              </a:rPr>
              <a:t>二、旅游工艺品的创意</a:t>
            </a:r>
            <a:endParaRPr lang="zh-CN" altLang="en-US" sz="2400" b="1" dirty="0">
              <a:latin typeface="宋体" panose="02010600030101010101" pitchFamily="2" charset="-122"/>
              <a:sym typeface="+mn-ea"/>
            </a:endParaRPr>
          </a:p>
          <a:p>
            <a:pPr eaLnBrk="1" hangingPunct="1"/>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sym typeface="+mn-ea"/>
              </a:rPr>
              <a:t>三、旅游工艺品的设计表现</a:t>
            </a:r>
            <a:endParaRPr lang="zh-CN" altLang="en-US" sz="2400" b="1" dirty="0">
              <a:latin typeface="宋体" panose="02010600030101010101" pitchFamily="2" charset="-122"/>
              <a:sym typeface="+mn-ea"/>
            </a:endParaRPr>
          </a:p>
          <a:p>
            <a:pPr eaLnBrk="1" hangingPunct="1"/>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sym typeface="+mn-ea"/>
              </a:rPr>
              <a:t>四、旅游工艺品创意设计图例</a:t>
            </a:r>
            <a:endParaRPr lang="zh-CN" altLang="en-US" sz="24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23906" name="Rectangle 6"/>
          <p:cNvSpPr/>
          <p:nvPr/>
        </p:nvSpPr>
        <p:spPr>
          <a:xfrm>
            <a:off x="896303" y="486728"/>
            <a:ext cx="4572000" cy="5631180"/>
          </a:xfrm>
          <a:prstGeom prst="rect">
            <a:avLst/>
          </a:prstGeom>
          <a:noFill/>
          <a:ln w="9525">
            <a:noFill/>
          </a:ln>
        </p:spPr>
        <p:txBody>
          <a:bodyPr>
            <a:spAutoFit/>
          </a:bodyPr>
          <a:p>
            <a:r>
              <a:rPr lang="en-US" altLang="zh-CN" sz="2000" dirty="0">
                <a:ea typeface="+mn-lt"/>
                <a:cs typeface="+mn-lt"/>
              </a:rPr>
              <a:t>3</a:t>
            </a:r>
            <a:r>
              <a:rPr lang="zh-CN" altLang="en-US" sz="2000" dirty="0">
                <a:ea typeface="+mn-lt"/>
                <a:cs typeface="+mn-lt"/>
              </a:rPr>
              <a:t>、国画艺术大师齐白石晚年赴钦州曾赋诗一首：“此生无计作重游，五月垂丹胜鹤头。为口不辞劳跋涉，愿风吹我到钦州。”现将该诗末句以篆书刻于壶身，体现了文化内涵与品味。</a:t>
            </a:r>
            <a:endParaRPr lang="zh-CN" altLang="en-US" sz="2000" dirty="0">
              <a:ea typeface="+mn-lt"/>
              <a:cs typeface="+mn-lt"/>
            </a:endParaRPr>
          </a:p>
          <a:p>
            <a:endParaRPr lang="zh-CN" altLang="en-US" sz="2000" dirty="0">
              <a:ea typeface="+mn-lt"/>
              <a:cs typeface="+mn-lt"/>
            </a:endParaRPr>
          </a:p>
          <a:p>
            <a:r>
              <a:rPr lang="en-US" altLang="zh-CN" sz="2000" dirty="0">
                <a:ea typeface="+mn-lt"/>
                <a:cs typeface="+mn-lt"/>
              </a:rPr>
              <a:t>4</a:t>
            </a:r>
            <a:r>
              <a:rPr lang="zh-CN" altLang="en-US" sz="2000" dirty="0">
                <a:ea typeface="+mn-lt"/>
                <a:cs typeface="+mn-lt"/>
              </a:rPr>
              <a:t>、本茶具由钦州坭兴陶艺公司独家生产。产品具有纪念性、珍藏性、工艺性、艺术性、实用性等五大特点。</a:t>
            </a:r>
            <a:endParaRPr lang="zh-CN" altLang="en-US" sz="2000" dirty="0">
              <a:ea typeface="+mn-lt"/>
              <a:cs typeface="+mn-lt"/>
            </a:endParaRPr>
          </a:p>
          <a:p>
            <a:endParaRPr lang="zh-CN" altLang="en-US" sz="2000" dirty="0">
              <a:ea typeface="+mn-lt"/>
              <a:cs typeface="+mn-lt"/>
            </a:endParaRPr>
          </a:p>
          <a:p>
            <a:r>
              <a:rPr lang="en-US" altLang="zh-CN" sz="2000" dirty="0">
                <a:ea typeface="+mn-lt"/>
                <a:cs typeface="+mn-lt"/>
              </a:rPr>
              <a:t>5</a:t>
            </a:r>
            <a:r>
              <a:rPr lang="zh-CN" altLang="en-US" sz="2000" dirty="0">
                <a:ea typeface="+mn-lt"/>
                <a:cs typeface="+mn-lt"/>
              </a:rPr>
              <a:t>、</a:t>
            </a:r>
            <a:r>
              <a:rPr lang="en-US" altLang="zh-CN" sz="2000" dirty="0">
                <a:ea typeface="+mn-lt"/>
                <a:cs typeface="+mn-lt"/>
              </a:rPr>
              <a:t>《</a:t>
            </a:r>
            <a:r>
              <a:rPr lang="zh-CN" altLang="en-US" sz="2000" dirty="0">
                <a:ea typeface="+mn-lt"/>
                <a:cs typeface="+mn-lt"/>
              </a:rPr>
              <a:t>贵妃乳韵</a:t>
            </a:r>
            <a:r>
              <a:rPr lang="en-US" altLang="zh-CN" sz="2000" dirty="0">
                <a:ea typeface="+mn-lt"/>
                <a:cs typeface="+mn-lt"/>
              </a:rPr>
              <a:t>》</a:t>
            </a:r>
            <a:r>
              <a:rPr lang="zh-CN" altLang="en-US" sz="2000" dirty="0">
                <a:ea typeface="+mn-lt"/>
                <a:cs typeface="+mn-lt"/>
              </a:rPr>
              <a:t>茶具以岭南、福建、港地区的旅客购买为主，共为七件套：一壶六只杯。其含义有三：表示一片茶叶，一片荔枝叶。表示象征杨贵妃的嘴唇， 表示一片真心实意。</a:t>
            </a:r>
            <a:endParaRPr lang="zh-CN" altLang="en-US" sz="2000" dirty="0">
              <a:ea typeface="+mn-lt"/>
              <a:cs typeface="+mn-lt"/>
            </a:endParaRPr>
          </a:p>
          <a:p>
            <a:endParaRPr lang="zh-CN" altLang="en-US" sz="2000" dirty="0">
              <a:ea typeface="+mn-lt"/>
              <a:cs typeface="+mn-lt"/>
            </a:endParaRPr>
          </a:p>
          <a:p>
            <a:r>
              <a:rPr lang="en-US" altLang="zh-CN" sz="2000" dirty="0">
                <a:ea typeface="+mn-lt"/>
                <a:cs typeface="+mn-lt"/>
              </a:rPr>
              <a:t>6</a:t>
            </a:r>
            <a:r>
              <a:rPr lang="zh-CN" altLang="en-US" sz="2000" dirty="0">
                <a:ea typeface="+mn-lt"/>
                <a:cs typeface="+mn-lt"/>
              </a:rPr>
              <a:t>、价格适中，消费对象以中等职员购买为主。</a:t>
            </a:r>
            <a:endParaRPr lang="zh-CN" altLang="en-US" sz="2000" dirty="0">
              <a:ea typeface="+mn-lt"/>
              <a:cs typeface="+mn-lt"/>
            </a:endParaRPr>
          </a:p>
        </p:txBody>
      </p:sp>
      <p:pic>
        <p:nvPicPr>
          <p:cNvPr id="123907" name="Picture 7" descr="b00"/>
          <p:cNvPicPr>
            <a:picLocks noChangeAspect="1"/>
          </p:cNvPicPr>
          <p:nvPr/>
        </p:nvPicPr>
        <p:blipFill>
          <a:blip r:embed="rId3">
            <a:lum bright="-6000" contrast="12000"/>
          </a:blip>
          <a:stretch>
            <a:fillRect/>
          </a:stretch>
        </p:blipFill>
        <p:spPr>
          <a:xfrm>
            <a:off x="6286818" y="342265"/>
            <a:ext cx="3529012" cy="2882900"/>
          </a:xfrm>
          <a:prstGeom prst="rect">
            <a:avLst/>
          </a:prstGeom>
          <a:noFill/>
          <a:ln w="9525">
            <a:noFill/>
          </a:ln>
        </p:spPr>
      </p:pic>
      <p:pic>
        <p:nvPicPr>
          <p:cNvPr id="123908" name="Picture 8" descr="S5001062"/>
          <p:cNvPicPr>
            <a:picLocks noChangeAspect="1"/>
          </p:cNvPicPr>
          <p:nvPr/>
        </p:nvPicPr>
        <p:blipFill>
          <a:blip r:embed="rId4">
            <a:lum bright="12000" contrast="18000"/>
          </a:blip>
          <a:stretch>
            <a:fillRect/>
          </a:stretch>
        </p:blipFill>
        <p:spPr>
          <a:xfrm>
            <a:off x="6431280" y="3339148"/>
            <a:ext cx="3384550" cy="2540000"/>
          </a:xfrm>
          <a:prstGeom prst="rect">
            <a:avLst/>
          </a:prstGeom>
          <a:noFill/>
          <a:ln w="9525">
            <a:noFill/>
          </a:ln>
        </p:spPr>
      </p:pic>
      <p:sp>
        <p:nvSpPr>
          <p:cNvPr id="122885" name="Text Box 9"/>
          <p:cNvSpPr txBox="1"/>
          <p:nvPr/>
        </p:nvSpPr>
        <p:spPr>
          <a:xfrm>
            <a:off x="6346190" y="6203633"/>
            <a:ext cx="3409950" cy="366712"/>
          </a:xfrm>
          <a:prstGeom prst="rect">
            <a:avLst/>
          </a:prstGeom>
          <a:noFill/>
          <a:ln w="9525">
            <a:noFill/>
          </a:ln>
        </p:spPr>
        <p:txBody>
          <a:bodyPr wrap="none">
            <a:spAutoFit/>
          </a:bodyPr>
          <a:p>
            <a:r>
              <a:rPr lang="en-US" altLang="zh-CN" dirty="0">
                <a:latin typeface="Arial" panose="020B0604020202020204" pitchFamily="34" charset="0"/>
              </a:rPr>
              <a:t>《</a:t>
            </a:r>
            <a:r>
              <a:rPr lang="zh-CN" altLang="en-US" dirty="0">
                <a:latin typeface="Arial" panose="020B0604020202020204" pitchFamily="34" charset="0"/>
              </a:rPr>
              <a:t>贵妃乳韵</a:t>
            </a:r>
            <a:r>
              <a:rPr lang="en-US" altLang="zh-CN" dirty="0">
                <a:latin typeface="Arial" panose="020B0604020202020204" pitchFamily="34" charset="0"/>
              </a:rPr>
              <a:t>》</a:t>
            </a:r>
            <a:r>
              <a:rPr lang="zh-CN" altLang="en-US" dirty="0">
                <a:latin typeface="Arial" panose="020B0604020202020204" pitchFamily="34" charset="0"/>
              </a:rPr>
              <a:t>茶具</a:t>
            </a:r>
            <a:r>
              <a:rPr lang="zh-CN" altLang="en-US" b="1" dirty="0">
                <a:latin typeface="Arial" panose="020B0604020202020204" pitchFamily="34" charset="0"/>
              </a:rPr>
              <a:t>    </a:t>
            </a:r>
            <a:r>
              <a:rPr lang="zh-CN" altLang="en-US" dirty="0">
                <a:latin typeface="Arial" panose="020B0604020202020204" pitchFamily="34" charset="0"/>
              </a:rPr>
              <a:t>帅立功设计</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123907"/>
                                        </p:tgtEl>
                                        <p:attrNameLst>
                                          <p:attrName>style.visibility</p:attrName>
                                        </p:attrNameLst>
                                      </p:cBhvr>
                                      <p:to>
                                        <p:strVal val="visible"/>
                                      </p:to>
                                    </p:set>
                                    <p:animEffect transition="in" filter="diamond(out)">
                                      <p:cBhvr>
                                        <p:cTn id="7" dur="1000"/>
                                        <p:tgtEl>
                                          <p:spTgt spid="123907"/>
                                        </p:tgtEl>
                                      </p:cBhvr>
                                    </p:animEffect>
                                  </p:childTnLst>
                                </p:cTn>
                              </p:par>
                            </p:childTnLst>
                          </p:cTn>
                        </p:par>
                        <p:par>
                          <p:cTn id="8" fill="hold">
                            <p:stCondLst>
                              <p:cond delay="1000"/>
                            </p:stCondLst>
                            <p:childTnLst>
                              <p:par>
                                <p:cTn id="9" presetID="8" presetClass="entr" presetSubtype="16" fill="hold" nodeType="afterEffect">
                                  <p:stCondLst>
                                    <p:cond delay="0"/>
                                  </p:stCondLst>
                                  <p:childTnLst>
                                    <p:set>
                                      <p:cBhvr>
                                        <p:cTn id="10" dur="1" fill="hold">
                                          <p:stCondLst>
                                            <p:cond delay="0"/>
                                          </p:stCondLst>
                                        </p:cTn>
                                        <p:tgtEl>
                                          <p:spTgt spid="123908"/>
                                        </p:tgtEl>
                                        <p:attrNameLst>
                                          <p:attrName>style.visibility</p:attrName>
                                        </p:attrNameLst>
                                      </p:cBhvr>
                                      <p:to>
                                        <p:strVal val="visible"/>
                                      </p:to>
                                    </p:set>
                                    <p:animEffect transition="in" filter="diamond(in)">
                                      <p:cBhvr>
                                        <p:cTn id="11" dur="1000"/>
                                        <p:tgtEl>
                                          <p:spTgt spid="123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pic>
        <p:nvPicPr>
          <p:cNvPr id="124930" name="Picture 9" descr="S5001059"/>
          <p:cNvPicPr>
            <a:picLocks noChangeAspect="1"/>
          </p:cNvPicPr>
          <p:nvPr/>
        </p:nvPicPr>
        <p:blipFill>
          <a:blip r:embed="rId3">
            <a:lum contrast="12000"/>
          </a:blip>
          <a:stretch>
            <a:fillRect/>
          </a:stretch>
        </p:blipFill>
        <p:spPr>
          <a:xfrm>
            <a:off x="6333808" y="1476375"/>
            <a:ext cx="4391025" cy="3297238"/>
          </a:xfrm>
          <a:prstGeom prst="rect">
            <a:avLst/>
          </a:prstGeom>
          <a:noFill/>
          <a:ln w="9525">
            <a:noFill/>
          </a:ln>
        </p:spPr>
      </p:pic>
      <p:sp>
        <p:nvSpPr>
          <p:cNvPr id="124931" name="Rectangle 3"/>
          <p:cNvSpPr>
            <a:spLocks noGrp="1" noRot="1"/>
          </p:cNvSpPr>
          <p:nvPr/>
        </p:nvSpPr>
        <p:spPr>
          <a:xfrm>
            <a:off x="755650" y="734060"/>
            <a:ext cx="5090160" cy="5905500"/>
          </a:xfrm>
          <a:prstGeom prst="rect">
            <a:avLst/>
          </a:prstGeom>
          <a:noFill/>
          <a:ln w="9525">
            <a:noFill/>
          </a:ln>
        </p:spPr>
        <p:txBody>
          <a:bodyPr vert="horz" wrap="square" lIns="91440" tIns="45720" rIns="91440" bIns="45720" numCol="1" anchor="t" anchorCtr="0" compatLnSpc="1"/>
          <a:lstStyle>
            <a:lvl1pPr lvl="0">
              <a:defRPr sz="2800"/>
            </a:lvl1pPr>
            <a:lvl2pPr lvl="1">
              <a:defRPr sz="2400"/>
            </a:lvl2pPr>
            <a:lvl3pPr lvl="2">
              <a:defRPr sz="2000"/>
            </a:lvl3pPr>
            <a:lvl4pPr lvl="3">
              <a:defRPr sz="1800"/>
            </a:lvl4pPr>
            <a:lvl5pPr lvl="4">
              <a:defRPr sz="1800"/>
            </a:lvl5pPr>
          </a:lstStyle>
          <a:p>
            <a:pPr marL="342900" marR="0" lvl="0" indent="-342900" algn="l"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1200" cap="none" spc="0" normalizeH="0" baseline="0" noProof="1">
                <a:ln>
                  <a:noFill/>
                </a:ln>
                <a:solidFill>
                  <a:srgbClr val="C00000"/>
                </a:solidFill>
                <a:effectLst/>
                <a:uLnTx/>
                <a:uFillTx/>
                <a:ea typeface="+mn-lt"/>
                <a:cs typeface="+mn-cs"/>
              </a:rPr>
              <a:t>二、</a:t>
            </a:r>
            <a:r>
              <a:rPr kumimoji="0" lang="en-US" altLang="zh-CN" sz="2400" b="1" i="0" u="none" strike="noStrike" kern="1200" cap="none" spc="0" normalizeH="0" baseline="0" noProof="1">
                <a:ln>
                  <a:noFill/>
                </a:ln>
                <a:solidFill>
                  <a:srgbClr val="C00000"/>
                </a:solidFill>
                <a:effectLst/>
                <a:uLnTx/>
                <a:uFillTx/>
                <a:ea typeface="+mn-lt"/>
                <a:cs typeface="+mn-cs"/>
              </a:rPr>
              <a:t>《</a:t>
            </a:r>
            <a:r>
              <a:rPr kumimoji="0" lang="zh-CN" altLang="en-US" sz="2400" b="1" i="0" u="none" strike="noStrike" kern="1200" cap="none" spc="0" normalizeH="0" baseline="0" noProof="1">
                <a:ln>
                  <a:noFill/>
                </a:ln>
                <a:solidFill>
                  <a:srgbClr val="C00000"/>
                </a:solidFill>
                <a:effectLst/>
                <a:uLnTx/>
                <a:uFillTx/>
                <a:ea typeface="+mn-lt"/>
                <a:cs typeface="+mn-cs"/>
              </a:rPr>
              <a:t>桂林象山水月</a:t>
            </a:r>
            <a:r>
              <a:rPr kumimoji="0" lang="en-US" altLang="zh-CN" sz="2400" b="1" i="0" u="none" strike="noStrike" kern="1200" cap="none" spc="0" normalizeH="0" baseline="0" noProof="1">
                <a:ln>
                  <a:noFill/>
                </a:ln>
                <a:solidFill>
                  <a:srgbClr val="C00000"/>
                </a:solidFill>
                <a:effectLst/>
                <a:uLnTx/>
                <a:uFillTx/>
                <a:ea typeface="+mn-lt"/>
                <a:cs typeface="+mn-cs"/>
              </a:rPr>
              <a:t>》</a:t>
            </a:r>
            <a:r>
              <a:rPr kumimoji="0" lang="zh-CN" altLang="en-US" sz="2400" b="1" i="0" u="none" strike="noStrike" kern="1200" cap="none" spc="0" normalizeH="0" baseline="0" noProof="1">
                <a:ln>
                  <a:noFill/>
                </a:ln>
                <a:solidFill>
                  <a:srgbClr val="C00000"/>
                </a:solidFill>
                <a:effectLst/>
                <a:uLnTx/>
                <a:uFillTx/>
                <a:ea typeface="+mn-lt"/>
                <a:cs typeface="+mn-cs"/>
              </a:rPr>
              <a:t>茶具设计</a:t>
            </a:r>
            <a:endParaRPr kumimoji="0" lang="zh-CN" altLang="en-US" sz="2400" b="1" i="0" u="none" strike="noStrike" kern="1200" cap="none" spc="0" normalizeH="0" baseline="0" noProof="1">
              <a:ln>
                <a:noFill/>
              </a:ln>
              <a:solidFill>
                <a:srgbClr val="C00000"/>
              </a:solidFill>
              <a:effectLst/>
              <a:uLnTx/>
              <a:uFillTx/>
              <a:ea typeface="+mn-lt"/>
              <a:cs typeface="+mn-cs"/>
            </a:endParaRPr>
          </a:p>
          <a:p>
            <a:pPr marL="342900" marR="0" lvl="0" indent="-342900" algn="l"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None/>
              <a:defRPr/>
            </a:pPr>
            <a:endParaRPr kumimoji="0" lang="zh-CN" altLang="en-US" sz="1800" b="1" i="0" u="none" strike="noStrike" kern="1200" cap="none" spc="0" normalizeH="0" baseline="0" noProof="1">
              <a:ln>
                <a:noFill/>
              </a:ln>
              <a:solidFill>
                <a:srgbClr val="CC0000"/>
              </a:solidFill>
              <a:effectLst>
                <a:outerShdw blurRad="38100" dist="38100" dir="2700000">
                  <a:srgbClr val="C0C0C0"/>
                </a:outerShdw>
              </a:effectLst>
              <a:uLnTx/>
              <a:uFillTx/>
              <a:latin typeface="+mn-lt"/>
              <a:ea typeface="+mn-ea"/>
              <a:cs typeface="+mn-cs"/>
            </a:endParaRPr>
          </a:p>
          <a:p>
            <a:pPr marL="342900" marR="0" lvl="0" indent="-342900" algn="l"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r>
              <a:rPr kumimoji="0" lang="en-US" altLang="zh-CN" sz="2000" i="0" u="none" strike="noStrike" kern="1200" cap="none" spc="0" normalizeH="0" baseline="0" noProof="1">
                <a:ln>
                  <a:noFill/>
                </a:ln>
                <a:solidFill>
                  <a:schemeClr val="tx1"/>
                </a:solidFill>
                <a:effectLst/>
                <a:uLnTx/>
                <a:uFillTx/>
                <a:ea typeface="+mn-lt"/>
                <a:cs typeface="+mn-lt"/>
              </a:rPr>
              <a:t>1</a:t>
            </a:r>
            <a:r>
              <a:rPr kumimoji="0" lang="zh-CN" altLang="en-US" sz="2000" i="0" u="none" strike="noStrike" kern="1200" cap="none" spc="0" normalizeH="0" baseline="0" noProof="1">
                <a:ln>
                  <a:noFill/>
                </a:ln>
                <a:solidFill>
                  <a:schemeClr val="tx1"/>
                </a:solidFill>
                <a:effectLst/>
                <a:uLnTx/>
                <a:uFillTx/>
                <a:ea typeface="+mn-lt"/>
                <a:cs typeface="+mn-lt"/>
              </a:rPr>
              <a:t>、本茶具以桂林市市山象鼻山及水月洞而命名设计。采用流线、抽象、变形、夸张、装饰的手法，充分展示现代设计理念的陶艺风格。</a:t>
            </a:r>
            <a:endParaRPr kumimoji="0" lang="zh-CN" altLang="en-US" sz="2000" i="0" u="none" strike="noStrike" kern="1200" cap="none" spc="0" normalizeH="0" baseline="0" noProof="1">
              <a:ln>
                <a:noFill/>
              </a:ln>
              <a:solidFill>
                <a:schemeClr val="tx1"/>
              </a:solidFill>
              <a:effectLst/>
              <a:uLnTx/>
              <a:uFillTx/>
              <a:ea typeface="+mn-lt"/>
              <a:cs typeface="+mn-lt"/>
            </a:endParaRPr>
          </a:p>
          <a:p>
            <a:pPr marL="342900" marR="0" lvl="0" indent="-342900" algn="l"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endParaRPr kumimoji="0" lang="zh-CN" altLang="en-US" sz="2000" i="0" u="none" strike="noStrike" kern="1200" cap="none" spc="0" normalizeH="0" baseline="0" noProof="1">
              <a:ln>
                <a:noFill/>
              </a:ln>
              <a:solidFill>
                <a:schemeClr val="tx1"/>
              </a:solidFill>
              <a:effectLst/>
              <a:uLnTx/>
              <a:uFillTx/>
              <a:ea typeface="+mn-lt"/>
              <a:cs typeface="+mn-lt"/>
            </a:endParaRPr>
          </a:p>
          <a:p>
            <a:pPr marL="342900" marR="0" lvl="0" indent="-342900" algn="l" defTabSz="914400" rtl="0" eaLnBrk="1" fontAlgn="base" latinLnBrk="0" hangingPunct="1">
              <a:lnSpc>
                <a:spcPct val="105000"/>
              </a:lnSpc>
              <a:spcBef>
                <a:spcPct val="20000"/>
              </a:spcBef>
              <a:spcAft>
                <a:spcPct val="0"/>
              </a:spcAft>
              <a:buClr>
                <a:schemeClr val="hlink"/>
              </a:buClr>
              <a:buSzPct val="70000"/>
              <a:buFont typeface="Wingdings" panose="05000000000000000000" pitchFamily="2" charset="2"/>
              <a:buChar char="v"/>
              <a:defRPr/>
            </a:pPr>
            <a:r>
              <a:rPr kumimoji="0" lang="en-US" altLang="zh-CN" sz="2000" i="0" u="none" strike="noStrike" kern="1200" cap="none" spc="0" normalizeH="0" baseline="0" noProof="1">
                <a:ln>
                  <a:noFill/>
                </a:ln>
                <a:solidFill>
                  <a:schemeClr val="tx1"/>
                </a:solidFill>
                <a:effectLst/>
                <a:uLnTx/>
                <a:uFillTx/>
                <a:ea typeface="+mn-lt"/>
                <a:cs typeface="+mn-lt"/>
              </a:rPr>
              <a:t>2</a:t>
            </a:r>
            <a:r>
              <a:rPr kumimoji="0" lang="zh-CN" altLang="en-US" sz="2000" i="0" u="none" strike="noStrike" kern="1200" cap="none" spc="0" normalizeH="0" baseline="0" noProof="1">
                <a:ln>
                  <a:noFill/>
                </a:ln>
                <a:solidFill>
                  <a:schemeClr val="tx1"/>
                </a:solidFill>
                <a:effectLst/>
                <a:uLnTx/>
                <a:uFillTx/>
                <a:ea typeface="+mn-lt"/>
                <a:cs typeface="+mn-lt"/>
              </a:rPr>
              <a:t>、现代造型与中华民族传统文化相结合，用“不、去、还、流、水、月”六个篆体字刻于壶身，这六个字含括了宋</a:t>
            </a:r>
            <a:r>
              <a:rPr kumimoji="0" lang="en-US" altLang="zh-CN" sz="2000" i="0" u="none" strike="noStrike" kern="1200" cap="none" spc="0" normalizeH="0" baseline="0" noProof="1">
                <a:ln>
                  <a:noFill/>
                </a:ln>
                <a:solidFill>
                  <a:schemeClr val="tx1"/>
                </a:solidFill>
                <a:effectLst/>
                <a:uLnTx/>
                <a:uFillTx/>
                <a:ea typeface="+mn-lt"/>
                <a:cs typeface="+mn-lt"/>
              </a:rPr>
              <a:t>·</a:t>
            </a:r>
            <a:r>
              <a:rPr kumimoji="0" lang="zh-CN" altLang="en-US" sz="2000" i="0" u="none" strike="noStrike" kern="1200" cap="none" spc="0" normalizeH="0" baseline="0" noProof="1">
                <a:ln>
                  <a:noFill/>
                </a:ln>
                <a:solidFill>
                  <a:schemeClr val="tx1"/>
                </a:solidFill>
                <a:effectLst/>
                <a:uLnTx/>
                <a:uFillTx/>
                <a:ea typeface="+mn-lt"/>
                <a:cs typeface="+mn-lt"/>
              </a:rPr>
              <a:t>蓟北处士</a:t>
            </a:r>
            <a:r>
              <a:rPr kumimoji="0" lang="en-US" altLang="zh-CN" sz="2000" i="0" u="none" strike="noStrike" kern="1200" cap="none" spc="0" normalizeH="0" baseline="0" noProof="1">
                <a:ln>
                  <a:noFill/>
                </a:ln>
                <a:solidFill>
                  <a:schemeClr val="tx1"/>
                </a:solidFill>
                <a:effectLst/>
                <a:uLnTx/>
                <a:uFillTx/>
                <a:ea typeface="+mn-lt"/>
                <a:cs typeface="+mn-lt"/>
              </a:rPr>
              <a:t>《</a:t>
            </a:r>
            <a:r>
              <a:rPr kumimoji="0" lang="zh-CN" altLang="en-US" sz="2000" i="0" u="none" strike="noStrike" kern="1200" cap="none" spc="0" normalizeH="0" baseline="0" noProof="1">
                <a:ln>
                  <a:noFill/>
                </a:ln>
                <a:solidFill>
                  <a:schemeClr val="tx1"/>
                </a:solidFill>
                <a:effectLst/>
                <a:uLnTx/>
                <a:uFillTx/>
                <a:ea typeface="+mn-lt"/>
                <a:cs typeface="+mn-lt"/>
              </a:rPr>
              <a:t>水月洞</a:t>
            </a:r>
            <a:r>
              <a:rPr kumimoji="0" lang="en-US" altLang="zh-CN" sz="2000" i="0" u="none" strike="noStrike" kern="1200" cap="none" spc="0" normalizeH="0" baseline="0" noProof="1">
                <a:ln>
                  <a:noFill/>
                </a:ln>
                <a:solidFill>
                  <a:schemeClr val="tx1"/>
                </a:solidFill>
                <a:effectLst/>
                <a:uLnTx/>
                <a:uFillTx/>
                <a:ea typeface="+mn-lt"/>
                <a:cs typeface="+mn-lt"/>
              </a:rPr>
              <a:t>》</a:t>
            </a:r>
            <a:r>
              <a:rPr kumimoji="0" lang="zh-CN" altLang="en-US" sz="2000" i="0" u="none" strike="noStrike" kern="1200" cap="none" spc="0" normalizeH="0" baseline="0" noProof="1">
                <a:ln>
                  <a:noFill/>
                </a:ln>
                <a:solidFill>
                  <a:schemeClr val="tx1"/>
                </a:solidFill>
                <a:effectLst/>
                <a:uLnTx/>
                <a:uFillTx/>
                <a:ea typeface="+mn-lt"/>
                <a:cs typeface="+mn-lt"/>
              </a:rPr>
              <a:t>诗一首：“水底有明月，水上明月浮，水流月不去，月去水还流。”</a:t>
            </a:r>
            <a:endParaRPr kumimoji="0" lang="zh-CN" altLang="en-US" sz="2000" i="0" u="none" strike="noStrike" kern="1200" cap="none" spc="0" normalizeH="0" baseline="0" noProof="1">
              <a:ln>
                <a:noFill/>
              </a:ln>
              <a:solidFill>
                <a:schemeClr val="tx1"/>
              </a:solidFill>
              <a:effectLst/>
              <a:uLnTx/>
              <a:uFillTx/>
              <a:ea typeface="+mn-lt"/>
              <a:cs typeface="+mn-lt"/>
            </a:endParaRPr>
          </a:p>
        </p:txBody>
      </p:sp>
      <p:sp>
        <p:nvSpPr>
          <p:cNvPr id="123908" name="Text Box 10"/>
          <p:cNvSpPr txBox="1"/>
          <p:nvPr/>
        </p:nvSpPr>
        <p:spPr>
          <a:xfrm>
            <a:off x="7866380" y="4939348"/>
            <a:ext cx="1327150" cy="366712"/>
          </a:xfrm>
          <a:prstGeom prst="rect">
            <a:avLst/>
          </a:prstGeom>
          <a:noFill/>
          <a:ln w="9525">
            <a:noFill/>
          </a:ln>
        </p:spPr>
        <p:txBody>
          <a:bodyPr wrap="none">
            <a:spAutoFit/>
          </a:bodyPr>
          <a:p>
            <a:r>
              <a:rPr lang="zh-CN" altLang="en-US" dirty="0">
                <a:latin typeface="Arial" panose="020B0604020202020204" pitchFamily="34" charset="0"/>
              </a:rPr>
              <a:t>帅立功设计</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wedge">
                                      <p:cBhvr>
                                        <p:cTn id="7" dur="1000"/>
                                        <p:tgtEl>
                                          <p:spTgt spid="124930"/>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25954" name="Rectangle 3"/>
          <p:cNvSpPr>
            <a:spLocks noGrp="1" noRot="1"/>
          </p:cNvSpPr>
          <p:nvPr/>
        </p:nvSpPr>
        <p:spPr>
          <a:xfrm>
            <a:off x="1123633" y="641668"/>
            <a:ext cx="4186237" cy="2808287"/>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eaLnBrk="1" hangingPunct="1"/>
            <a:endParaRPr lang="en-US" altLang="zh-CN" sz="2000" b="1" dirty="0"/>
          </a:p>
          <a:p>
            <a:pPr eaLnBrk="1" hangingPunct="1"/>
            <a:r>
              <a:rPr lang="en-US" altLang="zh-CN" sz="2000" dirty="0">
                <a:ea typeface="+mn-lt"/>
                <a:cs typeface="+mn-lt"/>
              </a:rPr>
              <a:t>3</a:t>
            </a:r>
            <a:r>
              <a:rPr lang="zh-CN" altLang="en-US" sz="2000" dirty="0">
                <a:ea typeface="+mn-lt"/>
                <a:cs typeface="+mn-lt"/>
              </a:rPr>
              <a:t>、由具有悠久历史的中国四大名陶基地之一的广西钦州坭兴陶公司制造，产品具有纪念、珍藏性、工艺性、艺术性、实用性等五大特点。</a:t>
            </a:r>
            <a:endParaRPr lang="zh-CN" altLang="en-US" sz="2000" dirty="0">
              <a:ea typeface="+mn-lt"/>
              <a:cs typeface="+mn-lt"/>
            </a:endParaRPr>
          </a:p>
        </p:txBody>
      </p:sp>
      <p:pic>
        <p:nvPicPr>
          <p:cNvPr id="125955" name="Picture 5" descr="aaabbb"/>
          <p:cNvPicPr>
            <a:picLocks noChangeAspect="1"/>
          </p:cNvPicPr>
          <p:nvPr/>
        </p:nvPicPr>
        <p:blipFill>
          <a:blip r:embed="rId3">
            <a:lum bright="17999" contrast="24000"/>
          </a:blip>
          <a:srcRect l="7095" t="73326" r="52751" b="9268"/>
          <a:stretch>
            <a:fillRect/>
          </a:stretch>
        </p:blipFill>
        <p:spPr>
          <a:xfrm>
            <a:off x="1604328" y="3349308"/>
            <a:ext cx="3603625" cy="2419350"/>
          </a:xfrm>
          <a:prstGeom prst="rect">
            <a:avLst/>
          </a:prstGeom>
          <a:noFill/>
          <a:ln w="9525">
            <a:noFill/>
          </a:ln>
        </p:spPr>
      </p:pic>
      <p:pic>
        <p:nvPicPr>
          <p:cNvPr id="125956" name="Picture 7" descr="aabb"/>
          <p:cNvPicPr>
            <a:picLocks noChangeAspect="1"/>
          </p:cNvPicPr>
          <p:nvPr/>
        </p:nvPicPr>
        <p:blipFill>
          <a:blip r:embed="rId4">
            <a:lum bright="6000" contrast="30000"/>
          </a:blip>
          <a:srcRect l="54466" t="73029" r="8502" b="5103"/>
          <a:stretch>
            <a:fillRect/>
          </a:stretch>
        </p:blipFill>
        <p:spPr>
          <a:xfrm>
            <a:off x="6386513" y="404813"/>
            <a:ext cx="2952750" cy="2419350"/>
          </a:xfrm>
          <a:prstGeom prst="rect">
            <a:avLst/>
          </a:prstGeom>
          <a:noFill/>
          <a:ln w="9525">
            <a:noFill/>
          </a:ln>
        </p:spPr>
      </p:pic>
      <p:pic>
        <p:nvPicPr>
          <p:cNvPr id="125957" name="Picture 8" descr="s6(亮)"/>
          <p:cNvPicPr>
            <a:picLocks noChangeAspect="1"/>
          </p:cNvPicPr>
          <p:nvPr/>
        </p:nvPicPr>
        <p:blipFill>
          <a:blip r:embed="rId5">
            <a:lum bright="6000" contrast="36000"/>
          </a:blip>
          <a:stretch>
            <a:fillRect/>
          </a:stretch>
        </p:blipFill>
        <p:spPr>
          <a:xfrm>
            <a:off x="6386513" y="3284538"/>
            <a:ext cx="3792537" cy="2484437"/>
          </a:xfrm>
          <a:prstGeom prst="rect">
            <a:avLst/>
          </a:prstGeom>
          <a:noFill/>
          <a:ln w="9525">
            <a:noFill/>
          </a:ln>
        </p:spPr>
      </p:pic>
      <p:sp>
        <p:nvSpPr>
          <p:cNvPr id="124934" name="Text Box 10"/>
          <p:cNvSpPr txBox="1"/>
          <p:nvPr/>
        </p:nvSpPr>
        <p:spPr>
          <a:xfrm>
            <a:off x="6011863" y="5949950"/>
            <a:ext cx="1327150" cy="366713"/>
          </a:xfrm>
          <a:prstGeom prst="rect">
            <a:avLst/>
          </a:prstGeom>
          <a:noFill/>
          <a:ln w="9525">
            <a:noFill/>
          </a:ln>
        </p:spPr>
        <p:txBody>
          <a:bodyPr wrap="none">
            <a:spAutoFit/>
          </a:bodyPr>
          <a:p>
            <a:r>
              <a:rPr lang="zh-CN" altLang="en-US" dirty="0">
                <a:latin typeface="Arial" panose="020B0604020202020204" pitchFamily="34" charset="0"/>
              </a:rPr>
              <a:t>帅立功设计</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25956"/>
                                        </p:tgtEl>
                                        <p:attrNameLst>
                                          <p:attrName>style.visibility</p:attrName>
                                        </p:attrNameLst>
                                      </p:cBhvr>
                                      <p:to>
                                        <p:strVal val="visible"/>
                                      </p:to>
                                    </p:set>
                                    <p:animEffect transition="in" filter="wedge">
                                      <p:cBhvr>
                                        <p:cTn id="7" dur="2000"/>
                                        <p:tgtEl>
                                          <p:spTgt spid="12595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25957"/>
                                        </p:tgtEl>
                                        <p:attrNameLst>
                                          <p:attrName>style.visibility</p:attrName>
                                        </p:attrNameLst>
                                      </p:cBhvr>
                                      <p:to>
                                        <p:strVal val="visible"/>
                                      </p:to>
                                    </p:set>
                                    <p:animEffect transition="in" filter="fade">
                                      <p:cBhvr>
                                        <p:cTn id="11" dur="1000"/>
                                        <p:tgtEl>
                                          <p:spTgt spid="125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26978" name="Rectangle 4"/>
          <p:cNvSpPr/>
          <p:nvPr/>
        </p:nvSpPr>
        <p:spPr>
          <a:xfrm>
            <a:off x="982980" y="5617210"/>
            <a:ext cx="10580370" cy="768350"/>
          </a:xfrm>
          <a:prstGeom prst="rect">
            <a:avLst/>
          </a:prstGeom>
          <a:noFill/>
          <a:ln w="9525">
            <a:noFill/>
          </a:ln>
        </p:spPr>
        <p:txBody>
          <a:bodyPr wrap="square">
            <a:spAutoFit/>
          </a:bodyPr>
          <a:p>
            <a:r>
              <a:rPr lang="zh-CN" altLang="en-US" sz="2200" dirty="0">
                <a:solidFill>
                  <a:srgbClr val="C00000"/>
                </a:solidFill>
                <a:ea typeface="+mn-lt"/>
                <a:cs typeface="+mn-lt"/>
              </a:rPr>
              <a:t>　　</a:t>
            </a:r>
            <a:r>
              <a:rPr lang="zh-CN" altLang="en-US" sz="2200" b="1" dirty="0">
                <a:solidFill>
                  <a:srgbClr val="C00000"/>
                </a:solidFill>
                <a:ea typeface="+mn-lt"/>
                <a:cs typeface="+mn-lt"/>
              </a:rPr>
              <a:t>本茶具已申请国家外观造型专利，并荣获</a:t>
            </a:r>
            <a:r>
              <a:rPr lang="en-US" altLang="zh-CN" sz="2200" b="1" dirty="0">
                <a:solidFill>
                  <a:srgbClr val="C00000"/>
                </a:solidFill>
                <a:ea typeface="+mn-lt"/>
                <a:cs typeface="+mn-lt"/>
              </a:rPr>
              <a:t>2002</a:t>
            </a:r>
            <a:r>
              <a:rPr lang="zh-CN" altLang="en-US" sz="2200" b="1" dirty="0">
                <a:solidFill>
                  <a:srgbClr val="C00000"/>
                </a:solidFill>
                <a:ea typeface="+mn-lt"/>
                <a:cs typeface="+mn-lt"/>
              </a:rPr>
              <a:t>年首届“中国旅游纪念品设计大赛”银奖，该产品为</a:t>
            </a:r>
            <a:r>
              <a:rPr lang="en-US" altLang="zh-CN" sz="2200" b="1" dirty="0">
                <a:solidFill>
                  <a:srgbClr val="C00000"/>
                </a:solidFill>
                <a:ea typeface="+mn-lt"/>
                <a:cs typeface="+mn-lt"/>
              </a:rPr>
              <a:t>2002</a:t>
            </a:r>
            <a:r>
              <a:rPr lang="zh-CN" altLang="en-US" sz="2200" b="1" dirty="0">
                <a:solidFill>
                  <a:srgbClr val="C00000"/>
                </a:solidFill>
                <a:ea typeface="+mn-lt"/>
                <a:cs typeface="+mn-lt"/>
              </a:rPr>
              <a:t>年</a:t>
            </a:r>
            <a:r>
              <a:rPr lang="en-US" altLang="zh-CN" sz="2200" b="1" dirty="0">
                <a:solidFill>
                  <a:srgbClr val="C00000"/>
                </a:solidFill>
                <a:ea typeface="+mn-lt"/>
                <a:cs typeface="+mn-lt"/>
              </a:rPr>
              <a:t>《</a:t>
            </a:r>
            <a:r>
              <a:rPr lang="zh-CN" altLang="en-US" sz="2200" b="1" dirty="0">
                <a:solidFill>
                  <a:srgbClr val="C00000"/>
                </a:solidFill>
                <a:ea typeface="+mn-lt"/>
                <a:cs typeface="+mn-lt"/>
              </a:rPr>
              <a:t>桂林博鰲亚洲旅游论坛</a:t>
            </a:r>
            <a:r>
              <a:rPr lang="en-US" altLang="zh-CN" sz="2200" b="1" dirty="0">
                <a:solidFill>
                  <a:srgbClr val="C00000"/>
                </a:solidFill>
                <a:ea typeface="+mn-lt"/>
                <a:cs typeface="+mn-lt"/>
              </a:rPr>
              <a:t>》</a:t>
            </a:r>
            <a:r>
              <a:rPr lang="zh-CN" altLang="en-US" sz="2200" b="1" dirty="0">
                <a:solidFill>
                  <a:srgbClr val="C00000"/>
                </a:solidFill>
                <a:ea typeface="+mn-lt"/>
                <a:cs typeface="+mn-lt"/>
              </a:rPr>
              <a:t>主打礼品。</a:t>
            </a:r>
            <a:endParaRPr lang="zh-CN" altLang="en-US" sz="2200" b="1" dirty="0">
              <a:solidFill>
                <a:srgbClr val="C00000"/>
              </a:solidFill>
              <a:ea typeface="+mn-lt"/>
              <a:cs typeface="+mn-lt"/>
            </a:endParaRPr>
          </a:p>
        </p:txBody>
      </p:sp>
      <p:pic>
        <p:nvPicPr>
          <p:cNvPr id="126979" name="Picture 5" descr="aab"/>
          <p:cNvPicPr>
            <a:picLocks noChangeAspect="1"/>
          </p:cNvPicPr>
          <p:nvPr/>
        </p:nvPicPr>
        <p:blipFill>
          <a:blip r:embed="rId3">
            <a:lum bright="17999" contrast="42000"/>
          </a:blip>
          <a:stretch>
            <a:fillRect/>
          </a:stretch>
        </p:blipFill>
        <p:spPr>
          <a:xfrm>
            <a:off x="3417253" y="343853"/>
            <a:ext cx="5256212" cy="4608512"/>
          </a:xfrm>
          <a:prstGeom prst="rect">
            <a:avLst/>
          </a:prstGeom>
          <a:noFill/>
          <a:ln w="9525">
            <a:noFill/>
          </a:ln>
        </p:spPr>
      </p:pic>
      <p:sp>
        <p:nvSpPr>
          <p:cNvPr id="125956" name="Text Box 6"/>
          <p:cNvSpPr txBox="1"/>
          <p:nvPr/>
        </p:nvSpPr>
        <p:spPr>
          <a:xfrm>
            <a:off x="5305425" y="4952365"/>
            <a:ext cx="1327150" cy="366713"/>
          </a:xfrm>
          <a:prstGeom prst="rect">
            <a:avLst/>
          </a:prstGeom>
          <a:noFill/>
          <a:ln w="9525">
            <a:noFill/>
          </a:ln>
        </p:spPr>
        <p:txBody>
          <a:bodyPr wrap="none">
            <a:spAutoFit/>
          </a:bodyPr>
          <a:p>
            <a:r>
              <a:rPr lang="zh-CN" altLang="en-US" dirty="0">
                <a:latin typeface="Arial" panose="020B0604020202020204" pitchFamily="34" charset="0"/>
              </a:rPr>
              <a:t>帅立功设计</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26978">
                                            <p:txEl>
                                              <p:charRg st="0" end="70"/>
                                            </p:txEl>
                                          </p:spTgt>
                                        </p:tgtEl>
                                        <p:attrNameLst>
                                          <p:attrName>style.visibility</p:attrName>
                                        </p:attrNameLst>
                                      </p:cBhvr>
                                      <p:to>
                                        <p:strVal val="visible"/>
                                      </p:to>
                                    </p:set>
                                    <p:animEffect transition="in" filter="wedge">
                                      <p:cBhvr>
                                        <p:cTn id="7" dur="1000"/>
                                        <p:tgtEl>
                                          <p:spTgt spid="126978">
                                            <p:txEl>
                                              <p:charRg st="0"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26978" name="Rectangle 4"/>
          <p:cNvSpPr/>
          <p:nvPr/>
        </p:nvSpPr>
        <p:spPr>
          <a:xfrm>
            <a:off x="440055" y="158115"/>
            <a:ext cx="11188700" cy="6689090"/>
          </a:xfrm>
          <a:prstGeom prst="rect">
            <a:avLst/>
          </a:prstGeom>
          <a:noFill/>
          <a:ln w="9525">
            <a:noFill/>
          </a:ln>
        </p:spPr>
        <p:txBody>
          <a:bodyPr wrap="square">
            <a:spAutoFit/>
          </a:bodyPr>
          <a:p>
            <a:r>
              <a:rPr lang="zh-CN" altLang="en-US" sz="2400" b="1" dirty="0">
                <a:solidFill>
                  <a:srgbClr val="C00000"/>
                </a:solidFill>
                <a:latin typeface="Arial" panose="020B0604020202020204" pitchFamily="34" charset="0"/>
              </a:rPr>
              <a:t>附：学生调查报告</a:t>
            </a:r>
            <a:endParaRPr lang="zh-CN" altLang="en-US" sz="2400" b="1" dirty="0">
              <a:solidFill>
                <a:srgbClr val="C00000"/>
              </a:solidFill>
              <a:latin typeface="Arial" panose="020B0604020202020204" pitchFamily="34" charset="0"/>
            </a:endParaRPr>
          </a:p>
          <a:p>
            <a:pPr>
              <a:lnSpc>
                <a:spcPct val="110000"/>
              </a:lnSpc>
            </a:pPr>
            <a:r>
              <a:rPr lang="zh-CN" altLang="en-US" sz="2400" b="1" dirty="0">
                <a:latin typeface="Arial" panose="020B0604020202020204" pitchFamily="34" charset="0"/>
              </a:rPr>
              <a:t>                                              </a:t>
            </a:r>
            <a:endParaRPr lang="zh-CN" altLang="en-US" sz="2400" b="1" dirty="0">
              <a:latin typeface="Arial" panose="020B0604020202020204" pitchFamily="34" charset="0"/>
            </a:endParaRPr>
          </a:p>
          <a:p>
            <a:pPr>
              <a:lnSpc>
                <a:spcPct val="110000"/>
              </a:lnSpc>
            </a:pPr>
            <a:r>
              <a:rPr lang="zh-CN" altLang="en-US" sz="2000" b="1" dirty="0">
                <a:ea typeface="+mn-lt"/>
                <a:cs typeface="+mn-lt"/>
              </a:rPr>
              <a:t>    　</a:t>
            </a:r>
            <a:r>
              <a:rPr lang="zh-CN" altLang="en-US" sz="2000" dirty="0">
                <a:ea typeface="+mn-lt"/>
                <a:cs typeface="+mn-lt"/>
              </a:rPr>
              <a:t>元月</a:t>
            </a:r>
            <a:r>
              <a:rPr lang="en-US" altLang="zh-CN" sz="2000" dirty="0">
                <a:ea typeface="+mn-lt"/>
                <a:cs typeface="+mn-lt"/>
              </a:rPr>
              <a:t>4</a:t>
            </a:r>
            <a:r>
              <a:rPr lang="zh-CN" altLang="en-US" sz="2000" dirty="0">
                <a:ea typeface="+mn-lt"/>
                <a:cs typeface="+mn-lt"/>
              </a:rPr>
              <a:t>日，我们小组四人到瓦窑工艺品市场调查，发现具有广西和桂林特色的旅游工艺品很少</a:t>
            </a:r>
            <a:r>
              <a:rPr lang="en-US" altLang="zh-CN" sz="2000" dirty="0">
                <a:ea typeface="+mn-lt"/>
                <a:cs typeface="+mn-lt"/>
              </a:rPr>
              <a:t>,</a:t>
            </a:r>
            <a:r>
              <a:rPr lang="zh-CN" altLang="en-US" sz="2000" dirty="0">
                <a:ea typeface="+mn-lt"/>
                <a:cs typeface="+mn-lt"/>
              </a:rPr>
              <a:t>远远不能满足顾客的需求</a:t>
            </a:r>
            <a:r>
              <a:rPr lang="en-US" altLang="zh-CN" sz="2000" dirty="0">
                <a:ea typeface="+mn-lt"/>
                <a:cs typeface="+mn-lt"/>
              </a:rPr>
              <a:t>,</a:t>
            </a:r>
            <a:r>
              <a:rPr lang="zh-CN" altLang="en-US" sz="2000" dirty="0">
                <a:ea typeface="+mn-lt"/>
                <a:cs typeface="+mn-lt"/>
              </a:rPr>
              <a:t>同时以古钱币装饰的工艺品极少。目前钥匙扣旅游工艺品还是一个尚未开拓的市场，具有很大的潜力。特别是高档钥匙扣设计极少</a:t>
            </a:r>
            <a:r>
              <a:rPr lang="en-US" altLang="zh-CN" sz="2000" dirty="0">
                <a:ea typeface="+mn-lt"/>
                <a:cs typeface="+mn-lt"/>
              </a:rPr>
              <a:t>,</a:t>
            </a:r>
            <a:r>
              <a:rPr lang="zh-CN" altLang="en-US" sz="2000" dirty="0">
                <a:ea typeface="+mn-lt"/>
                <a:cs typeface="+mn-lt"/>
              </a:rPr>
              <a:t>针对以上所发现的问题及指导教师的提示，我们小组决定做一组以钱币为基本造型的多功能钥匙扣。</a:t>
            </a:r>
            <a:endParaRPr lang="zh-CN" altLang="en-US" sz="2000" dirty="0">
              <a:ea typeface="+mn-lt"/>
              <a:cs typeface="+mn-lt"/>
            </a:endParaRPr>
          </a:p>
          <a:p>
            <a:pPr>
              <a:lnSpc>
                <a:spcPct val="110000"/>
              </a:lnSpc>
            </a:pPr>
            <a:r>
              <a:rPr lang="zh-CN" altLang="en-US" sz="2000" dirty="0">
                <a:ea typeface="+mn-lt"/>
                <a:cs typeface="+mn-lt"/>
              </a:rPr>
              <a:t>   　 在保留钱币的基本图形的基础上，增加一些景点的抽象图案和碑刻名句。让我们的产品增加文化内涵、地方特点和乡音民情。这类产品可作为旅游景区景点的小礼品、旅游会议的小礼品。 </a:t>
            </a:r>
            <a:endParaRPr lang="zh-CN" altLang="en-US" sz="2000" dirty="0">
              <a:ea typeface="+mn-lt"/>
              <a:cs typeface="+mn-lt"/>
            </a:endParaRPr>
          </a:p>
          <a:p>
            <a:pPr>
              <a:lnSpc>
                <a:spcPct val="110000"/>
              </a:lnSpc>
            </a:pPr>
            <a:r>
              <a:rPr lang="zh-CN" altLang="en-US" sz="2400" dirty="0">
                <a:ea typeface="+mn-lt"/>
                <a:cs typeface="+mn-lt"/>
              </a:rPr>
              <a:t> </a:t>
            </a:r>
            <a:r>
              <a:rPr lang="zh-CN" altLang="en-US" b="1" dirty="0">
                <a:latin typeface="Arial" panose="020B0604020202020204" pitchFamily="34" charset="0"/>
              </a:rPr>
              <a:t>    </a:t>
            </a:r>
            <a:r>
              <a:rPr lang="zh-CN" altLang="en-US" sz="2000" dirty="0">
                <a:ea typeface="+mn-lt"/>
                <a:cs typeface="+mn-lt"/>
                <a:sym typeface="+mn-ea"/>
              </a:rPr>
              <a:t>为了改变旅游产品的单一功能，增加多种功能，让顾客在享受产品的精神消费时，同时具有使用性。为此</a:t>
            </a:r>
            <a:r>
              <a:rPr lang="en-US" altLang="zh-CN" sz="2000" dirty="0">
                <a:ea typeface="+mn-lt"/>
                <a:cs typeface="+mn-lt"/>
                <a:sym typeface="+mn-ea"/>
              </a:rPr>
              <a:t>,</a:t>
            </a:r>
            <a:r>
              <a:rPr lang="zh-CN" altLang="en-US" sz="2000" dirty="0">
                <a:ea typeface="+mn-lt"/>
                <a:cs typeface="+mn-lt"/>
                <a:sym typeface="+mn-ea"/>
              </a:rPr>
              <a:t>我们设计的钱币钥匙扣可以分为两种</a:t>
            </a:r>
            <a:r>
              <a:rPr lang="en-US" altLang="zh-CN" sz="2000" dirty="0">
                <a:ea typeface="+mn-lt"/>
                <a:cs typeface="+mn-lt"/>
                <a:sym typeface="+mn-ea"/>
              </a:rPr>
              <a:t>,</a:t>
            </a:r>
            <a:r>
              <a:rPr lang="zh-CN" altLang="en-US" sz="2000" dirty="0">
                <a:ea typeface="+mn-lt"/>
                <a:cs typeface="+mn-lt"/>
                <a:sym typeface="+mn-ea"/>
              </a:rPr>
              <a:t>大的用于挂钥匙</a:t>
            </a:r>
            <a:r>
              <a:rPr lang="en-US" altLang="zh-CN" sz="2000" dirty="0">
                <a:ea typeface="+mn-lt"/>
                <a:cs typeface="+mn-lt"/>
                <a:sym typeface="+mn-ea"/>
              </a:rPr>
              <a:t>,</a:t>
            </a:r>
            <a:r>
              <a:rPr lang="zh-CN" altLang="en-US" sz="2000" dirty="0">
                <a:ea typeface="+mn-lt"/>
                <a:cs typeface="+mn-lt"/>
                <a:sym typeface="+mn-ea"/>
              </a:rPr>
              <a:t>小的用于装饰</a:t>
            </a:r>
            <a:r>
              <a:rPr lang="en-US" altLang="zh-CN" sz="2000" dirty="0">
                <a:ea typeface="+mn-lt"/>
                <a:cs typeface="+mn-lt"/>
                <a:sym typeface="+mn-ea"/>
              </a:rPr>
              <a:t>(</a:t>
            </a:r>
            <a:r>
              <a:rPr lang="zh-CN" altLang="en-US" sz="2000" dirty="0">
                <a:ea typeface="+mn-lt"/>
                <a:cs typeface="+mn-lt"/>
                <a:sym typeface="+mn-ea"/>
              </a:rPr>
              <a:t>如悬挂于胸前或书包上</a:t>
            </a:r>
            <a:r>
              <a:rPr lang="en-US" altLang="zh-CN" sz="2000" dirty="0">
                <a:ea typeface="+mn-lt"/>
                <a:cs typeface="+mn-lt"/>
                <a:sym typeface="+mn-ea"/>
              </a:rPr>
              <a:t>)</a:t>
            </a:r>
            <a:r>
              <a:rPr lang="zh-CN" altLang="en-US" sz="2000" dirty="0">
                <a:ea typeface="+mn-lt"/>
                <a:cs typeface="+mn-lt"/>
                <a:sym typeface="+mn-ea"/>
              </a:rPr>
              <a:t>。</a:t>
            </a:r>
            <a:endParaRPr lang="zh-CN" altLang="en-US" sz="2000" dirty="0">
              <a:ea typeface="+mn-lt"/>
              <a:cs typeface="+mn-lt"/>
            </a:endParaRPr>
          </a:p>
          <a:p>
            <a:pPr eaLnBrk="1" hangingPunct="1">
              <a:lnSpc>
                <a:spcPct val="110000"/>
              </a:lnSpc>
              <a:buNone/>
            </a:pPr>
            <a:r>
              <a:rPr lang="zh-CN" altLang="en-US" sz="2000" dirty="0">
                <a:ea typeface="+mn-lt"/>
                <a:cs typeface="+mn-lt"/>
                <a:sym typeface="+mn-ea"/>
              </a:rPr>
              <a:t>    　　销售范围主要以景区景点为主，兼时尚生活用品店，在该商品的价格上定在每个</a:t>
            </a:r>
            <a:r>
              <a:rPr lang="en-US" altLang="zh-CN" sz="2000" dirty="0">
                <a:ea typeface="+mn-lt"/>
                <a:cs typeface="+mn-lt"/>
                <a:sym typeface="+mn-ea"/>
              </a:rPr>
              <a:t>10—15</a:t>
            </a:r>
            <a:r>
              <a:rPr lang="zh-CN" altLang="en-US" sz="2000" dirty="0">
                <a:ea typeface="+mn-lt"/>
                <a:cs typeface="+mn-lt"/>
                <a:sym typeface="+mn-ea"/>
              </a:rPr>
              <a:t>元以下较为适宜。</a:t>
            </a:r>
            <a:endParaRPr lang="zh-CN" altLang="en-US" sz="2000" dirty="0">
              <a:ea typeface="+mn-lt"/>
              <a:cs typeface="+mn-lt"/>
            </a:endParaRPr>
          </a:p>
          <a:p>
            <a:pPr eaLnBrk="1" hangingPunct="1">
              <a:lnSpc>
                <a:spcPct val="110000"/>
              </a:lnSpc>
              <a:buNone/>
            </a:pPr>
            <a:r>
              <a:rPr lang="zh-CN" altLang="en-US" sz="2000" dirty="0">
                <a:ea typeface="+mn-lt"/>
                <a:cs typeface="+mn-lt"/>
                <a:sym typeface="+mn-ea"/>
              </a:rPr>
              <a:t>   　　 我们的产品一定能打开市场，希望广大商家积极投资。</a:t>
            </a:r>
            <a:endParaRPr lang="zh-CN" altLang="en-US" sz="2000" dirty="0">
              <a:ea typeface="+mn-lt"/>
              <a:cs typeface="+mn-lt"/>
            </a:endParaRPr>
          </a:p>
          <a:p>
            <a:pPr eaLnBrk="1" hangingPunct="1">
              <a:lnSpc>
                <a:spcPct val="110000"/>
              </a:lnSpc>
            </a:pPr>
            <a:endParaRPr lang="zh-CN" altLang="en-US" sz="2000" dirty="0">
              <a:ea typeface="+mn-lt"/>
              <a:cs typeface="+mn-lt"/>
            </a:endParaRPr>
          </a:p>
          <a:p>
            <a:pPr eaLnBrk="1" hangingPunct="1">
              <a:lnSpc>
                <a:spcPct val="110000"/>
              </a:lnSpc>
              <a:buNone/>
            </a:pPr>
            <a:r>
              <a:rPr lang="zh-CN" altLang="en-US" sz="2000" dirty="0">
                <a:ea typeface="+mn-lt"/>
                <a:cs typeface="+mn-lt"/>
                <a:sym typeface="+mn-ea"/>
              </a:rPr>
              <a:t>   　　　　　　　　　　　　　　　    　　                    第一小组全体成员</a:t>
            </a:r>
            <a:endParaRPr lang="zh-CN" altLang="en-US" sz="2000" dirty="0">
              <a:ea typeface="+mn-lt"/>
              <a:cs typeface="+mn-lt"/>
            </a:endParaRPr>
          </a:p>
          <a:p>
            <a:pPr eaLnBrk="1" hangingPunct="1">
              <a:lnSpc>
                <a:spcPct val="110000"/>
              </a:lnSpc>
              <a:buNone/>
            </a:pPr>
            <a:r>
              <a:rPr lang="zh-CN" altLang="en-US" sz="2000" dirty="0">
                <a:ea typeface="+mn-lt"/>
                <a:cs typeface="+mn-lt"/>
                <a:sym typeface="+mn-ea"/>
              </a:rPr>
              <a:t>　　　　    　　　　　　　　　　　　　　　　　　　　　　　　　　　　　　　　　　　　　　　　　　　</a:t>
            </a:r>
            <a:endParaRPr lang="zh-CN" altLang="en-US" sz="2000" dirty="0">
              <a:ea typeface="+mn-lt"/>
              <a:cs typeface="+mn-lt"/>
            </a:endParaRPr>
          </a:p>
          <a:p>
            <a:pPr eaLnBrk="1" hangingPunct="1">
              <a:lnSpc>
                <a:spcPct val="110000"/>
              </a:lnSpc>
              <a:buNone/>
            </a:pPr>
            <a:r>
              <a:rPr lang="zh-CN" altLang="en-US" sz="2000" dirty="0">
                <a:ea typeface="+mn-lt"/>
                <a:cs typeface="+mn-lt"/>
                <a:sym typeface="+mn-ea"/>
              </a:rPr>
              <a:t>　　　　　　　　　　　　　　　　　　     　                   </a:t>
            </a:r>
            <a:r>
              <a:rPr lang="en-US" altLang="zh-CN" sz="2000" dirty="0">
                <a:ea typeface="+mn-lt"/>
                <a:cs typeface="+mn-lt"/>
                <a:sym typeface="+mn-ea"/>
              </a:rPr>
              <a:t>2005</a:t>
            </a:r>
            <a:r>
              <a:rPr lang="zh-CN" altLang="en-US" sz="2000" dirty="0">
                <a:ea typeface="+mn-lt"/>
                <a:cs typeface="+mn-lt"/>
                <a:sym typeface="+mn-ea"/>
              </a:rPr>
              <a:t>年</a:t>
            </a:r>
            <a:r>
              <a:rPr lang="en-US" altLang="zh-CN" sz="2000" dirty="0">
                <a:ea typeface="+mn-lt"/>
                <a:cs typeface="+mn-lt"/>
                <a:sym typeface="+mn-ea"/>
              </a:rPr>
              <a:t>1</a:t>
            </a:r>
            <a:r>
              <a:rPr lang="zh-CN" altLang="en-US" sz="2000" dirty="0">
                <a:ea typeface="+mn-lt"/>
                <a:cs typeface="+mn-lt"/>
                <a:sym typeface="+mn-ea"/>
              </a:rPr>
              <a:t>月</a:t>
            </a:r>
            <a:r>
              <a:rPr lang="en-US" altLang="zh-CN" sz="2000" dirty="0">
                <a:ea typeface="+mn-lt"/>
                <a:cs typeface="+mn-lt"/>
                <a:sym typeface="+mn-ea"/>
              </a:rPr>
              <a:t>4</a:t>
            </a:r>
            <a:r>
              <a:rPr lang="zh-CN" altLang="en-US" sz="2000" dirty="0">
                <a:ea typeface="+mn-lt"/>
                <a:cs typeface="+mn-lt"/>
                <a:sym typeface="+mn-ea"/>
              </a:rPr>
              <a:t>日</a:t>
            </a:r>
            <a:endParaRPr lang="zh-CN" altLang="en-US" sz="2000" dirty="0">
              <a:ea typeface="+mn-lt"/>
              <a:cs typeface="+mn-lt"/>
            </a:endParaRPr>
          </a:p>
          <a:p>
            <a:pPr>
              <a:lnSpc>
                <a:spcPct val="110000"/>
              </a:lnSpc>
            </a:pPr>
            <a:endParaRPr lang="zh-CN" altLang="en-US" sz="2000" dirty="0">
              <a:ea typeface="+mn-lt"/>
              <a:cs typeface="+mn-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1" name="文本框 25"/>
          <p:cNvSpPr>
            <a:spLocks noChangeArrowheads="1"/>
          </p:cNvSpPr>
          <p:nvPr/>
        </p:nvSpPr>
        <p:spPr bwMode="auto">
          <a:xfrm>
            <a:off x="2802374" y="2158843"/>
            <a:ext cx="658725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hangingPunct="1"/>
            <a:r>
              <a:rPr lang="en-US" altLang="zh-CN" sz="9600" b="1">
                <a:ln w="12700">
                  <a:noFill/>
                </a:ln>
                <a:blipFill>
                  <a:blip r:embed="rId3"/>
                  <a:stretch>
                    <a:fillRect/>
                  </a:stretch>
                </a:blipFill>
                <a:effectLst>
                  <a:outerShdw blurRad="38100" dist="38100" dir="2700000" algn="tl">
                    <a:srgbClr val="000000">
                      <a:alpha val="43137"/>
                    </a:srgbClr>
                  </a:outerShdw>
                </a:effectLst>
                <a:latin typeface="Calibri" panose="020F0502020204030204"/>
                <a:ea typeface="等线" panose="02010600030101010101" charset="-122"/>
                <a:sym typeface="+mn-lt"/>
              </a:rPr>
              <a:t>THANK  YOU</a:t>
            </a:r>
            <a:endParaRPr lang="zh-CN" altLang="en-US" sz="9600" b="1" dirty="0">
              <a:ln w="12700">
                <a:noFill/>
              </a:ln>
              <a:blipFill>
                <a:blip r:embed="rId3"/>
                <a:stretch>
                  <a:fillRect/>
                </a:stretch>
              </a:blipFill>
              <a:effectLst>
                <a:outerShdw blurRad="38100" dist="38100" dir="2700000" algn="tl">
                  <a:srgbClr val="000000">
                    <a:alpha val="43137"/>
                  </a:srgbClr>
                </a:outerShdw>
              </a:effectLst>
              <a:latin typeface="Calibri" panose="020F0502020204030204"/>
              <a:ea typeface="等线" panose="02010600030101010101" charset="-122"/>
              <a:sym typeface="+mn-lt"/>
            </a:endParaRPr>
          </a:p>
        </p:txBody>
      </p:sp>
      <p:sp>
        <p:nvSpPr>
          <p:cNvPr id="14" name="文本框 13"/>
          <p:cNvSpPr txBox="1"/>
          <p:nvPr/>
        </p:nvSpPr>
        <p:spPr>
          <a:xfrm>
            <a:off x="3656443" y="3728503"/>
            <a:ext cx="4879114" cy="523220"/>
          </a:xfrm>
          <a:prstGeom prst="rect">
            <a:avLst/>
          </a:prstGeom>
          <a:noFill/>
        </p:spPr>
        <p:txBody>
          <a:bodyPr wrap="square" rtlCol="0">
            <a:spAutoFit/>
          </a:bodyPr>
          <a:lstStyle/>
          <a:p>
            <a:pPr algn="ctr" defTabSz="457200"/>
            <a:r>
              <a:rPr kumimoji="1" lang="en-US" altLang="zh-CN" sz="2800">
                <a:solidFill>
                  <a:schemeClr val="bg1">
                    <a:lumMod val="65000"/>
                  </a:schemeClr>
                </a:solidFill>
                <a:latin typeface="+mn-ea"/>
              </a:rPr>
              <a:t>B E A U T Y   O F   L I F E</a:t>
            </a:r>
            <a:endParaRPr kumimoji="1" lang="zh-CN" altLang="en-US" sz="2800" dirty="0">
              <a:solidFill>
                <a:schemeClr val="bg1">
                  <a:lumMod val="65000"/>
                </a:schemeClr>
              </a:solidFill>
              <a:latin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1" cstate="screen"/>
          <a:srcRect l="12764" b="36243"/>
          <a:stretch>
            <a:fillRect/>
          </a:stretch>
        </p:blipFill>
        <p:spPr>
          <a:xfrm rot="3022029">
            <a:off x="-2048707" y="4220544"/>
            <a:ext cx="5521576" cy="2723973"/>
          </a:xfrm>
          <a:custGeom>
            <a:avLst/>
            <a:gdLst>
              <a:gd name="connsiteX0" fmla="*/ 0 w 5521576"/>
              <a:gd name="connsiteY0" fmla="*/ 0 h 2723973"/>
              <a:gd name="connsiteX1" fmla="*/ 5521576 w 5521576"/>
              <a:gd name="connsiteY1" fmla="*/ 0 h 2723973"/>
              <a:gd name="connsiteX2" fmla="*/ 5521576 w 5521576"/>
              <a:gd name="connsiteY2" fmla="*/ 28251 h 2723973"/>
              <a:gd name="connsiteX3" fmla="*/ 3288876 w 5521576"/>
              <a:gd name="connsiteY3" fmla="*/ 2723973 h 2723973"/>
            </a:gdLst>
            <a:ahLst/>
            <a:cxnLst>
              <a:cxn ang="0">
                <a:pos x="connsiteX0" y="connsiteY0"/>
              </a:cxn>
              <a:cxn ang="0">
                <a:pos x="connsiteX1" y="connsiteY1"/>
              </a:cxn>
              <a:cxn ang="0">
                <a:pos x="connsiteX2" y="connsiteY2"/>
              </a:cxn>
              <a:cxn ang="0">
                <a:pos x="connsiteX3" y="connsiteY3"/>
              </a:cxn>
            </a:cxnLst>
            <a:rect l="l" t="t" r="r" b="b"/>
            <a:pathLst>
              <a:path w="5521576" h="2723973">
                <a:moveTo>
                  <a:pt x="0" y="0"/>
                </a:moveTo>
                <a:lnTo>
                  <a:pt x="5521576" y="0"/>
                </a:lnTo>
                <a:lnTo>
                  <a:pt x="5521576" y="28251"/>
                </a:lnTo>
                <a:lnTo>
                  <a:pt x="3288876" y="2723973"/>
                </a:lnTo>
                <a:close/>
              </a:path>
            </a:pathLst>
          </a:custGeom>
        </p:spPr>
      </p:pic>
      <p:pic>
        <p:nvPicPr>
          <p:cNvPr id="5" name="图片 4"/>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34" name="图文框 33"/>
          <p:cNvSpPr/>
          <p:nvPr/>
        </p:nvSpPr>
        <p:spPr>
          <a:xfrm>
            <a:off x="8834755" y="339725"/>
            <a:ext cx="1541145" cy="1564005"/>
          </a:xfrm>
          <a:prstGeom prst="frame">
            <a:avLst>
              <a:gd name="adj1" fmla="val 8821"/>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9" tIns="60944" rIns="121889" bIns="60944" numCol="1" spcCol="0" rtlCol="0" fromWordArt="0" anchor="ctr" anchorCtr="0" forceAA="0" compatLnSpc="1">
            <a:noAutofit/>
          </a:bodyPr>
          <a:p>
            <a:pPr algn="ctr" defTabSz="914400"/>
            <a:endParaRPr lang="zh-CN" altLang="en-US" sz="8000" b="1" dirty="0">
              <a:solidFill>
                <a:srgbClr val="E7E6E6">
                  <a:lumMod val="50000"/>
                </a:srgb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文本框 34"/>
          <p:cNvSpPr txBox="1"/>
          <p:nvPr/>
        </p:nvSpPr>
        <p:spPr>
          <a:xfrm>
            <a:off x="9218295" y="822325"/>
            <a:ext cx="774700" cy="583565"/>
          </a:xfrm>
          <a:prstGeom prst="rect">
            <a:avLst/>
          </a:prstGeom>
          <a:noFill/>
        </p:spPr>
        <p:txBody>
          <a:bodyPr wrap="none" rtlCol="0" anchor="t">
            <a:spAutoFit/>
          </a:bodyPr>
          <a:p>
            <a:r>
              <a:rPr lang="en-US" altLang="zh-CN" sz="3200" b="1">
                <a:solidFill>
                  <a:schemeClr val="tx1">
                    <a:lumMod val="50000"/>
                    <a:lumOff val="50000"/>
                  </a:schemeClr>
                </a:solidFill>
                <a:latin typeface="Aller Light"/>
                <a:sym typeface="+mn-ea"/>
              </a:rPr>
              <a:t>0</a:t>
            </a:r>
            <a:r>
              <a:rPr lang="en-US" sz="3200" b="1">
                <a:solidFill>
                  <a:schemeClr val="tx1">
                    <a:lumMod val="50000"/>
                    <a:lumOff val="50000"/>
                  </a:schemeClr>
                </a:solidFill>
                <a:latin typeface="Aller Light"/>
                <a:sym typeface="+mn-ea"/>
              </a:rPr>
              <a:t>3</a:t>
            </a:r>
            <a:endParaRPr lang="zh-CN" altLang="en-US" sz="3200"/>
          </a:p>
        </p:txBody>
      </p:sp>
      <p:sp>
        <p:nvSpPr>
          <p:cNvPr id="3" name="文本框 2"/>
          <p:cNvSpPr txBox="1"/>
          <p:nvPr/>
        </p:nvSpPr>
        <p:spPr>
          <a:xfrm>
            <a:off x="1374775" y="909955"/>
            <a:ext cx="6701790" cy="4629785"/>
          </a:xfrm>
          <a:prstGeom prst="rect">
            <a:avLst/>
          </a:prstGeom>
          <a:noFill/>
        </p:spPr>
        <p:txBody>
          <a:bodyPr wrap="square" rtlCol="0" anchor="t">
            <a:spAutoFit/>
          </a:bodyPr>
          <a:p>
            <a:pPr eaLnBrk="1" hangingPunct="1">
              <a:lnSpc>
                <a:spcPct val="90000"/>
              </a:lnSpc>
              <a:buNone/>
            </a:pPr>
            <a:r>
              <a:rPr lang="zh-CN" altLang="en-US" sz="2800" dirty="0">
                <a:solidFill>
                  <a:srgbClr val="CC0000"/>
                </a:solidFill>
                <a:sym typeface="+mn-ea"/>
              </a:rPr>
              <a:t>一、</a:t>
            </a:r>
            <a:r>
              <a:rPr lang="zh-CN" altLang="en-US" sz="2800" b="1" dirty="0">
                <a:solidFill>
                  <a:srgbClr val="CC0000"/>
                </a:solidFill>
                <a:sym typeface="+mn-ea"/>
              </a:rPr>
              <a:t>旅游纪念品的三种艺术设计形式</a:t>
            </a:r>
            <a:endParaRPr lang="zh-CN" altLang="en-US" sz="2800" b="1" dirty="0">
              <a:solidFill>
                <a:srgbClr val="CC0000"/>
              </a:solidFill>
              <a:sym typeface="+mn-ea"/>
            </a:endParaRPr>
          </a:p>
          <a:p>
            <a:pPr eaLnBrk="1" hangingPunct="1">
              <a:lnSpc>
                <a:spcPct val="90000"/>
              </a:lnSpc>
              <a:buNone/>
            </a:pPr>
            <a:endParaRPr lang="zh-CN" altLang="en-US" sz="2800" b="1" dirty="0">
              <a:solidFill>
                <a:srgbClr val="CC0000"/>
              </a:solidFill>
            </a:endParaRPr>
          </a:p>
          <a:p>
            <a:pPr algn="l" eaLnBrk="1" hangingPunct="1">
              <a:lnSpc>
                <a:spcPct val="90000"/>
              </a:lnSpc>
              <a:buNone/>
            </a:pPr>
            <a:r>
              <a:rPr lang="zh-CN" altLang="en-US" dirty="0">
                <a:sym typeface="+mn-ea"/>
              </a:rPr>
              <a:t>         </a:t>
            </a:r>
            <a:r>
              <a:rPr lang="zh-CN" altLang="en-US" sz="2400" dirty="0">
                <a:sym typeface="+mn-ea"/>
              </a:rPr>
              <a:t>（一）、平面艺术设计</a:t>
            </a:r>
            <a:endParaRPr lang="zh-CN" altLang="en-US" sz="2400" dirty="0">
              <a:sym typeface="+mn-ea"/>
            </a:endParaRPr>
          </a:p>
          <a:p>
            <a:pPr algn="l" eaLnBrk="1" hangingPunct="1">
              <a:lnSpc>
                <a:spcPct val="90000"/>
              </a:lnSpc>
              <a:buNone/>
            </a:pPr>
            <a:endParaRPr lang="zh-CN" altLang="en-US" sz="2400" dirty="0"/>
          </a:p>
          <a:p>
            <a:pPr algn="l" eaLnBrk="1" hangingPunct="1">
              <a:lnSpc>
                <a:spcPct val="90000"/>
              </a:lnSpc>
              <a:buNone/>
            </a:pPr>
            <a:r>
              <a:rPr lang="zh-CN" altLang="en-US" sz="2400" dirty="0">
                <a:sym typeface="+mn-ea"/>
              </a:rPr>
              <a:t>       </a:t>
            </a:r>
            <a:r>
              <a:rPr lang="zh-CN" altLang="en-US" sz="2400" dirty="0">
                <a:sym typeface="+mn-ea"/>
              </a:rPr>
              <a:t>（二）</a:t>
            </a:r>
            <a:r>
              <a:rPr lang="zh-CN" altLang="en-US" sz="2400" dirty="0">
                <a:sym typeface="+mn-ea"/>
              </a:rPr>
              <a:t>、立体艺术设计</a:t>
            </a:r>
            <a:endParaRPr lang="zh-CN" altLang="en-US" sz="2400" dirty="0">
              <a:sym typeface="+mn-ea"/>
            </a:endParaRPr>
          </a:p>
          <a:p>
            <a:pPr algn="l" eaLnBrk="1" hangingPunct="1">
              <a:lnSpc>
                <a:spcPct val="90000"/>
              </a:lnSpc>
              <a:buNone/>
            </a:pPr>
            <a:endParaRPr lang="zh-CN" altLang="en-US" sz="2400" dirty="0"/>
          </a:p>
          <a:p>
            <a:pPr algn="l" eaLnBrk="1" hangingPunct="1">
              <a:lnSpc>
                <a:spcPct val="90000"/>
              </a:lnSpc>
              <a:buNone/>
            </a:pPr>
            <a:r>
              <a:rPr lang="zh-CN" altLang="en-US" sz="2400" dirty="0">
                <a:sym typeface="+mn-ea"/>
              </a:rPr>
              <a:t>       </a:t>
            </a:r>
            <a:r>
              <a:rPr lang="zh-CN" altLang="en-US" sz="2400" dirty="0">
                <a:sym typeface="+mn-ea"/>
              </a:rPr>
              <a:t>（三）</a:t>
            </a:r>
            <a:r>
              <a:rPr lang="zh-CN" altLang="en-US" sz="2400" dirty="0">
                <a:sym typeface="+mn-ea"/>
              </a:rPr>
              <a:t>、综合艺术设计</a:t>
            </a:r>
            <a:endParaRPr lang="zh-CN" altLang="en-US" sz="2400" dirty="0">
              <a:sym typeface="+mn-ea"/>
            </a:endParaRPr>
          </a:p>
          <a:p>
            <a:pPr algn="l" eaLnBrk="1" hangingPunct="1">
              <a:lnSpc>
                <a:spcPct val="90000"/>
              </a:lnSpc>
              <a:buNone/>
            </a:pPr>
            <a:endParaRPr lang="zh-CN" altLang="en-US" sz="2400" dirty="0"/>
          </a:p>
          <a:p>
            <a:pPr eaLnBrk="1" hangingPunct="1">
              <a:lnSpc>
                <a:spcPct val="90000"/>
              </a:lnSpc>
              <a:buNone/>
            </a:pPr>
            <a:r>
              <a:rPr lang="zh-CN" altLang="en-US" sz="2800" b="1" dirty="0">
                <a:solidFill>
                  <a:srgbClr val="CC0000"/>
                </a:solidFill>
                <a:sym typeface="+mn-ea"/>
              </a:rPr>
              <a:t>二    旅游记念品创意</a:t>
            </a:r>
            <a:endParaRPr lang="zh-CN" altLang="en-US" sz="2800" b="1" dirty="0">
              <a:solidFill>
                <a:srgbClr val="CC0000"/>
              </a:solidFill>
              <a:sym typeface="+mn-ea"/>
            </a:endParaRPr>
          </a:p>
          <a:p>
            <a:pPr eaLnBrk="1" hangingPunct="1">
              <a:lnSpc>
                <a:spcPct val="90000"/>
              </a:lnSpc>
              <a:buNone/>
            </a:pPr>
            <a:endParaRPr lang="zh-CN" altLang="en-US" sz="2800" b="1" dirty="0">
              <a:solidFill>
                <a:srgbClr val="CC0000"/>
              </a:solidFill>
            </a:endParaRPr>
          </a:p>
          <a:p>
            <a:pPr eaLnBrk="1" hangingPunct="1">
              <a:lnSpc>
                <a:spcPct val="90000"/>
              </a:lnSpc>
              <a:buNone/>
            </a:pPr>
            <a:r>
              <a:rPr lang="zh-CN" altLang="en-US" dirty="0">
                <a:sym typeface="+mn-ea"/>
              </a:rPr>
              <a:t>             </a:t>
            </a:r>
            <a:r>
              <a:rPr lang="zh-CN" altLang="en-US" sz="2400" dirty="0">
                <a:sym typeface="+mn-ea"/>
              </a:rPr>
              <a:t>(一)  、 创意与构思</a:t>
            </a:r>
            <a:endParaRPr lang="zh-CN" altLang="en-US" sz="2400" dirty="0">
              <a:sym typeface="+mn-ea"/>
            </a:endParaRPr>
          </a:p>
          <a:p>
            <a:pPr eaLnBrk="1" hangingPunct="1">
              <a:lnSpc>
                <a:spcPct val="90000"/>
              </a:lnSpc>
              <a:buNone/>
            </a:pPr>
            <a:endParaRPr lang="zh-CN" altLang="en-US" sz="2400" dirty="0"/>
          </a:p>
          <a:p>
            <a:pPr eaLnBrk="1" hangingPunct="1">
              <a:lnSpc>
                <a:spcPct val="90000"/>
              </a:lnSpc>
              <a:buNone/>
            </a:pPr>
            <a:r>
              <a:rPr lang="zh-CN" altLang="en-US" sz="2400" dirty="0">
                <a:sym typeface="+mn-ea"/>
              </a:rPr>
              <a:t>          (二)  、  创意说明</a:t>
            </a:r>
            <a:endParaRPr lang="zh-CN" alt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5"/>
          <p:cNvPicPr>
            <a:picLocks noChangeAspect="1"/>
          </p:cNvPicPr>
          <p:nvPr/>
        </p:nvPicPr>
        <p:blipFill>
          <a:blip r:embed="rId1" cstate="screen"/>
          <a:srcRect l="12764" b="36243"/>
          <a:stretch>
            <a:fillRect/>
          </a:stretch>
        </p:blipFill>
        <p:spPr>
          <a:xfrm rot="3022029">
            <a:off x="-2626995" y="3479165"/>
            <a:ext cx="7060565" cy="3483610"/>
          </a:xfrm>
          <a:custGeom>
            <a:avLst/>
            <a:gdLst>
              <a:gd name="connsiteX0" fmla="*/ 0 w 5521576"/>
              <a:gd name="connsiteY0" fmla="*/ 0 h 2723973"/>
              <a:gd name="connsiteX1" fmla="*/ 5521576 w 5521576"/>
              <a:gd name="connsiteY1" fmla="*/ 0 h 2723973"/>
              <a:gd name="connsiteX2" fmla="*/ 5521576 w 5521576"/>
              <a:gd name="connsiteY2" fmla="*/ 28251 h 2723973"/>
              <a:gd name="connsiteX3" fmla="*/ 3288876 w 5521576"/>
              <a:gd name="connsiteY3" fmla="*/ 2723973 h 2723973"/>
            </a:gdLst>
            <a:ahLst/>
            <a:cxnLst>
              <a:cxn ang="0">
                <a:pos x="connsiteX0" y="connsiteY0"/>
              </a:cxn>
              <a:cxn ang="0">
                <a:pos x="connsiteX1" y="connsiteY1"/>
              </a:cxn>
              <a:cxn ang="0">
                <a:pos x="connsiteX2" y="connsiteY2"/>
              </a:cxn>
              <a:cxn ang="0">
                <a:pos x="connsiteX3" y="connsiteY3"/>
              </a:cxn>
            </a:cxnLst>
            <a:rect l="l" t="t" r="r" b="b"/>
            <a:pathLst>
              <a:path w="5521576" h="2723973">
                <a:moveTo>
                  <a:pt x="0" y="0"/>
                </a:moveTo>
                <a:lnTo>
                  <a:pt x="5521576" y="0"/>
                </a:lnTo>
                <a:lnTo>
                  <a:pt x="5521576" y="28251"/>
                </a:lnTo>
                <a:lnTo>
                  <a:pt x="3288876" y="2723973"/>
                </a:lnTo>
                <a:close/>
              </a:path>
            </a:pathLst>
          </a:custGeom>
        </p:spPr>
      </p:pic>
      <p:pic>
        <p:nvPicPr>
          <p:cNvPr id="5" name="内容占位符 4"/>
          <p:cNvPicPr>
            <a:picLocks noChangeAspect="1"/>
          </p:cNvPicPr>
          <p:nvPr>
            <p:ph idx="1"/>
          </p:nvPr>
        </p:nvPicPr>
        <p:blipFill>
          <a:blip r:embed="rId2" cstate="screen"/>
          <a:srcRect b="10631"/>
          <a:stretch>
            <a:fillRect/>
          </a:stretch>
        </p:blipFill>
        <p:spPr>
          <a:xfrm rot="13234182">
            <a:off x="8186420" y="-638810"/>
            <a:ext cx="5327015" cy="3343275"/>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2" name="文本框 1"/>
          <p:cNvSpPr txBox="1"/>
          <p:nvPr/>
        </p:nvSpPr>
        <p:spPr>
          <a:xfrm>
            <a:off x="1511935" y="824230"/>
            <a:ext cx="5990590" cy="2399665"/>
          </a:xfrm>
          <a:prstGeom prst="rect">
            <a:avLst/>
          </a:prstGeom>
          <a:noFill/>
        </p:spPr>
        <p:txBody>
          <a:bodyPr wrap="square" rtlCol="0" anchor="t">
            <a:spAutoFit/>
          </a:bodyPr>
          <a:p>
            <a:pPr eaLnBrk="1" hangingPunct="1">
              <a:lnSpc>
                <a:spcPct val="150000"/>
              </a:lnSpc>
              <a:buNone/>
            </a:pPr>
            <a:r>
              <a:rPr lang="zh-CN" altLang="en-US" sz="2800" b="1" dirty="0">
                <a:solidFill>
                  <a:srgbClr val="CC0000"/>
                </a:solidFill>
                <a:latin typeface="宋体" panose="02010600030101010101" pitchFamily="2" charset="-122"/>
                <a:sym typeface="+mn-ea"/>
              </a:rPr>
              <a:t>一、旅游纪念品的三种艺术设计形式</a:t>
            </a:r>
            <a:endParaRPr lang="zh-CN" altLang="en-US" sz="2800" b="1" dirty="0">
              <a:solidFill>
                <a:srgbClr val="CC0000"/>
              </a:solidFill>
              <a:latin typeface="宋体" panose="02010600030101010101" pitchFamily="2" charset="-122"/>
              <a:sym typeface="+mn-ea"/>
            </a:endParaRPr>
          </a:p>
          <a:p>
            <a:pPr eaLnBrk="1" hangingPunct="1">
              <a:lnSpc>
                <a:spcPct val="150000"/>
              </a:lnSpc>
              <a:buNone/>
            </a:pPr>
            <a:r>
              <a:rPr lang="zh-CN" altLang="en-US" sz="2400" dirty="0">
                <a:sym typeface="+mn-ea"/>
              </a:rPr>
              <a:t>（一）、平面艺术设计</a:t>
            </a:r>
            <a:endParaRPr lang="zh-CN" altLang="en-US" sz="2400" dirty="0"/>
          </a:p>
          <a:p>
            <a:pPr eaLnBrk="1" hangingPunct="1">
              <a:lnSpc>
                <a:spcPct val="150000"/>
              </a:lnSpc>
              <a:buNone/>
            </a:pPr>
            <a:r>
              <a:rPr lang="zh-CN" altLang="en-US" sz="2400" dirty="0">
                <a:sym typeface="+mn-ea"/>
              </a:rPr>
              <a:t>（二）、立体艺术设计</a:t>
            </a:r>
            <a:endParaRPr lang="zh-CN" altLang="en-US" sz="2400" dirty="0"/>
          </a:p>
          <a:p>
            <a:pPr eaLnBrk="1" hangingPunct="1">
              <a:lnSpc>
                <a:spcPct val="150000"/>
              </a:lnSpc>
              <a:buNone/>
            </a:pPr>
            <a:r>
              <a:rPr lang="zh-CN" altLang="en-US" sz="2400" dirty="0">
                <a:sym typeface="+mn-ea"/>
              </a:rPr>
              <a:t>（三）、综合艺术设计</a:t>
            </a:r>
            <a:endParaRPr lang="zh-CN" altLang="en-US" sz="2400"/>
          </a:p>
        </p:txBody>
      </p:sp>
      <p:sp>
        <p:nvSpPr>
          <p:cNvPr id="3" name="文本框 2"/>
          <p:cNvSpPr txBox="1"/>
          <p:nvPr/>
        </p:nvSpPr>
        <p:spPr>
          <a:xfrm>
            <a:off x="1511935" y="3352800"/>
            <a:ext cx="5581015" cy="1529715"/>
          </a:xfrm>
          <a:prstGeom prst="rect">
            <a:avLst/>
          </a:prstGeom>
          <a:noFill/>
        </p:spPr>
        <p:txBody>
          <a:bodyPr wrap="square" rtlCol="0" anchor="t">
            <a:spAutoFit/>
          </a:bodyPr>
          <a:p>
            <a:pPr eaLnBrk="1" hangingPunct="1">
              <a:lnSpc>
                <a:spcPct val="90000"/>
              </a:lnSpc>
              <a:buNone/>
            </a:pPr>
            <a:r>
              <a:rPr lang="zh-CN" altLang="en-US" sz="2800" b="1" dirty="0">
                <a:solidFill>
                  <a:srgbClr val="CC0000"/>
                </a:solidFill>
                <a:sym typeface="+mn-ea"/>
              </a:rPr>
              <a:t>二 </a:t>
            </a:r>
            <a:r>
              <a:rPr lang="zh-CN" altLang="en-US" sz="2800" b="1" dirty="0">
                <a:solidFill>
                  <a:srgbClr val="CC0000"/>
                </a:solidFill>
                <a:latin typeface="宋体" panose="02010600030101010101" pitchFamily="2" charset="-122"/>
                <a:sym typeface="+mn-ea"/>
              </a:rPr>
              <a:t>、</a:t>
            </a:r>
            <a:r>
              <a:rPr lang="zh-CN" altLang="en-US" sz="2800" b="1" dirty="0">
                <a:solidFill>
                  <a:srgbClr val="CC0000"/>
                </a:solidFill>
                <a:sym typeface="+mn-ea"/>
              </a:rPr>
              <a:t>旅游记念品创意</a:t>
            </a:r>
            <a:endParaRPr lang="zh-CN" altLang="en-US" sz="2800" b="1" dirty="0">
              <a:solidFill>
                <a:srgbClr val="CC0000"/>
              </a:solidFill>
              <a:sym typeface="+mn-ea"/>
            </a:endParaRPr>
          </a:p>
          <a:p>
            <a:pPr eaLnBrk="1" hangingPunct="1">
              <a:lnSpc>
                <a:spcPct val="90000"/>
              </a:lnSpc>
              <a:buNone/>
            </a:pPr>
            <a:endParaRPr lang="zh-CN" altLang="en-US" sz="2800" b="1" dirty="0">
              <a:solidFill>
                <a:srgbClr val="CC0000"/>
              </a:solidFill>
            </a:endParaRPr>
          </a:p>
          <a:p>
            <a:pPr eaLnBrk="1" hangingPunct="1">
              <a:lnSpc>
                <a:spcPct val="90000"/>
              </a:lnSpc>
              <a:buNone/>
            </a:pPr>
            <a:r>
              <a:rPr lang="zh-CN" altLang="en-US" sz="2400" dirty="0">
                <a:sym typeface="+mn-ea"/>
              </a:rPr>
              <a:t> </a:t>
            </a:r>
            <a:r>
              <a:rPr lang="zh-CN" altLang="en-US" sz="2400" dirty="0">
                <a:sym typeface="+mn-ea"/>
              </a:rPr>
              <a:t>（一）、</a:t>
            </a:r>
            <a:r>
              <a:rPr lang="zh-CN" altLang="en-US" sz="2400" dirty="0">
                <a:sym typeface="+mn-ea"/>
              </a:rPr>
              <a:t>创意与构思</a:t>
            </a:r>
            <a:endParaRPr lang="zh-CN" altLang="en-US" sz="2400" dirty="0">
              <a:sym typeface="+mn-ea"/>
            </a:endParaRPr>
          </a:p>
          <a:p>
            <a:pPr eaLnBrk="1" hangingPunct="1">
              <a:lnSpc>
                <a:spcPct val="90000"/>
              </a:lnSpc>
              <a:buNone/>
            </a:pPr>
            <a:r>
              <a:rPr lang="zh-CN" altLang="en-US" sz="2400" dirty="0">
                <a:sym typeface="+mn-ea"/>
              </a:rPr>
              <a:t> </a:t>
            </a:r>
            <a:r>
              <a:rPr lang="zh-CN" altLang="en-US" sz="2400" dirty="0">
                <a:sym typeface="+mn-ea"/>
              </a:rPr>
              <a:t>（二）、</a:t>
            </a:r>
            <a:r>
              <a:rPr lang="zh-CN" altLang="en-US" sz="2400" dirty="0">
                <a:sym typeface="+mn-ea"/>
              </a:rPr>
              <a:t>创意说明</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8" name="图片 7"/>
          <p:cNvPicPr>
            <a:picLocks noChangeAspect="1"/>
          </p:cNvPicPr>
          <p:nvPr/>
        </p:nvPicPr>
        <p:blipFill>
          <a:blip r:embed="rId2" cstate="screen"/>
          <a:srcRect b="10631"/>
          <a:stretch>
            <a:fillRect/>
          </a:stretch>
        </p:blipFill>
        <p:spPr>
          <a:xfrm rot="13174182">
            <a:off x="7660716" y="-702726"/>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35170" name="文本占位符 262146"/>
          <p:cNvSpPr>
            <a:spLocks noGrp="1" noRot="1"/>
          </p:cNvSpPr>
          <p:nvPr>
            <p:ph idx="1"/>
          </p:nvPr>
        </p:nvSpPr>
        <p:spPr>
          <a:xfrm>
            <a:off x="587375" y="608965"/>
            <a:ext cx="5296535" cy="3093085"/>
          </a:xfrm>
        </p:spPr>
        <p:txBody>
          <a:bodyPr vert="horz" wrap="square" lIns="91440" tIns="45720" rIns="91440" bIns="45720" anchor="t">
            <a:normAutofit/>
          </a:bodyPr>
          <a:p>
            <a:pPr eaLnBrk="1" hangingPunct="1">
              <a:lnSpc>
                <a:spcPct val="150000"/>
              </a:lnSpc>
              <a:buNone/>
            </a:pPr>
            <a:r>
              <a:rPr lang="zh-CN" altLang="en-US" sz="2800" b="1" dirty="0">
                <a:solidFill>
                  <a:srgbClr val="CC0000"/>
                </a:solidFill>
                <a:latin typeface="宋体" panose="02010600030101010101" pitchFamily="2" charset="-122"/>
              </a:rPr>
              <a:t>二、旅游纪念品的创意</a:t>
            </a:r>
            <a:endParaRPr lang="zh-CN" altLang="en-US" dirty="0">
              <a:solidFill>
                <a:srgbClr val="CC0000"/>
              </a:solidFill>
              <a:latin typeface="宋体" panose="02010600030101010101" pitchFamily="2" charset="-122"/>
            </a:endParaRPr>
          </a:p>
          <a:p>
            <a:pPr eaLnBrk="1" hangingPunct="1">
              <a:lnSpc>
                <a:spcPct val="150000"/>
              </a:lnSpc>
              <a:buNone/>
            </a:pPr>
            <a:r>
              <a:rPr lang="zh-CN" altLang="en-US" sz="2400" dirty="0">
                <a:latin typeface="宋体" panose="02010600030101010101" pitchFamily="2" charset="-122"/>
              </a:rPr>
              <a:t>（一）、创意与构思</a:t>
            </a:r>
            <a:endParaRPr lang="zh-CN" altLang="en-US" sz="2400" dirty="0">
              <a:latin typeface="宋体" panose="02010600030101010101" pitchFamily="2" charset="-122"/>
            </a:endParaRPr>
          </a:p>
          <a:p>
            <a:pPr eaLnBrk="1" hangingPunct="1">
              <a:lnSpc>
                <a:spcPct val="150000"/>
              </a:lnSpc>
              <a:buNone/>
            </a:pPr>
            <a:r>
              <a:rPr lang="zh-CN" altLang="en-US" sz="2400" dirty="0">
                <a:latin typeface="宋体" panose="02010600030101010101" pitchFamily="2" charset="-122"/>
              </a:rPr>
              <a:t>（二）、创意的说明</a:t>
            </a:r>
            <a:endParaRPr lang="zh-CN" altLang="en-US" sz="2400" dirty="0">
              <a:latin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19" name="图片 18"/>
          <p:cNvPicPr>
            <a:picLocks noChangeAspect="1"/>
          </p:cNvPicPr>
          <p:nvPr/>
        </p:nvPicPr>
        <p:blipFill>
          <a:blip r:embed="rId2" cstate="screen"/>
          <a:srcRect b="10631"/>
          <a:stretch>
            <a:fillRect/>
          </a:stretch>
        </p:blipFill>
        <p:spPr>
          <a:xfrm rot="13174182">
            <a:off x="7621981" y="-686851"/>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31074" name="Rectangle 3"/>
          <p:cNvSpPr>
            <a:spLocks noGrp="1" noRot="1"/>
          </p:cNvSpPr>
          <p:nvPr>
            <p:ph type="body" idx="4294967295"/>
          </p:nvPr>
        </p:nvSpPr>
        <p:spPr>
          <a:xfrm>
            <a:off x="294005" y="221615"/>
            <a:ext cx="11603990" cy="6414135"/>
          </a:xfrm>
        </p:spPr>
        <p:txBody>
          <a:bodyPr vert="horz" wrap="square" lIns="91440" tIns="45720" rIns="91440" bIns="45720" anchor="t">
            <a:normAutofit/>
          </a:bodyPr>
          <a:p>
            <a:pPr fontAlgn="auto">
              <a:lnSpc>
                <a:spcPct val="150000"/>
              </a:lnSpc>
              <a:buNone/>
            </a:pPr>
            <a:r>
              <a:rPr lang="zh-CN" altLang="en-US" sz="2400" b="1" dirty="0">
                <a:solidFill>
                  <a:srgbClr val="CC0000"/>
                </a:solidFill>
                <a:ea typeface="+mn-lt"/>
                <a:cs typeface="+mn-lt"/>
              </a:rPr>
              <a:t>将学生进行分组</a:t>
            </a:r>
            <a:r>
              <a:rPr lang="en-US" altLang="zh-CN" sz="2400" b="1" dirty="0">
                <a:solidFill>
                  <a:srgbClr val="CC0000"/>
                </a:solidFill>
                <a:ea typeface="+mn-lt"/>
                <a:cs typeface="+mn-lt"/>
              </a:rPr>
              <a:t>,</a:t>
            </a:r>
            <a:r>
              <a:rPr lang="zh-CN" altLang="en-US" sz="2400" b="1" dirty="0">
                <a:solidFill>
                  <a:srgbClr val="CC0000"/>
                </a:solidFill>
                <a:ea typeface="+mn-lt"/>
                <a:cs typeface="+mn-lt"/>
              </a:rPr>
              <a:t>以公司团队的形式组合模拟成立设计公司进</a:t>
            </a:r>
            <a:r>
              <a:rPr lang="zh-CN" altLang="en-US" sz="2400" b="1" dirty="0">
                <a:solidFill>
                  <a:srgbClr val="CC0000"/>
                </a:solidFill>
                <a:ea typeface="+mn-lt"/>
                <a:cs typeface="+mn-lt"/>
                <a:sym typeface="+mn-ea"/>
              </a:rPr>
              <a:t>行设计。</a:t>
            </a:r>
            <a:r>
              <a:rPr lang="zh-CN" altLang="en-US" sz="2400" b="1" dirty="0">
                <a:solidFill>
                  <a:srgbClr val="CC0000"/>
                </a:solidFill>
                <a:ea typeface="+mn-lt"/>
                <a:cs typeface="+mn-lt"/>
              </a:rPr>
              <a:t>  </a:t>
            </a:r>
            <a:endParaRPr lang="zh-CN" altLang="en-US" sz="2400" b="1" dirty="0">
              <a:solidFill>
                <a:srgbClr val="CC0000"/>
              </a:solidFill>
              <a:ea typeface="+mn-lt"/>
              <a:cs typeface="+mn-lt"/>
            </a:endParaRPr>
          </a:p>
          <a:p>
            <a:pPr eaLnBrk="1" fontAlgn="auto" hangingPunct="1">
              <a:lnSpc>
                <a:spcPct val="150000"/>
              </a:lnSpc>
              <a:buNone/>
            </a:pPr>
            <a:r>
              <a:rPr lang="zh-CN" altLang="en-US" sz="2400" b="1" dirty="0">
                <a:ea typeface="+mn-lt"/>
                <a:cs typeface="+mn-lt"/>
              </a:rPr>
              <a:t>  </a:t>
            </a:r>
            <a:r>
              <a:rPr lang="en-US" altLang="zh-CN" sz="2400" b="1" dirty="0">
                <a:ea typeface="+mn-lt"/>
                <a:cs typeface="+mn-lt"/>
              </a:rPr>
              <a:t>1.</a:t>
            </a:r>
            <a:r>
              <a:rPr lang="zh-CN" altLang="en-US" sz="2400" b="1" dirty="0">
                <a:ea typeface="+mn-lt"/>
                <a:cs typeface="+mn-lt"/>
              </a:rPr>
              <a:t>创建公司名称</a:t>
            </a:r>
            <a:endParaRPr lang="zh-CN" altLang="en-US" sz="2400" b="1" dirty="0">
              <a:ea typeface="+mn-lt"/>
              <a:cs typeface="+mn-lt"/>
            </a:endParaRPr>
          </a:p>
          <a:p>
            <a:pPr eaLnBrk="1" fontAlgn="auto" hangingPunct="1">
              <a:lnSpc>
                <a:spcPct val="150000"/>
              </a:lnSpc>
              <a:buNone/>
            </a:pPr>
            <a:r>
              <a:rPr lang="zh-CN" altLang="en-US" sz="2400" b="1" dirty="0">
                <a:ea typeface="+mn-lt"/>
                <a:cs typeface="+mn-lt"/>
              </a:rPr>
              <a:t> </a:t>
            </a:r>
            <a:r>
              <a:rPr lang="en-US" altLang="zh-CN" sz="2400" b="1" dirty="0">
                <a:ea typeface="+mn-lt"/>
                <a:cs typeface="+mn-lt"/>
              </a:rPr>
              <a:t>2.</a:t>
            </a:r>
            <a:r>
              <a:rPr lang="zh-CN" altLang="en-US" sz="2400" b="1" dirty="0">
                <a:ea typeface="+mn-lt"/>
                <a:cs typeface="+mn-lt"/>
              </a:rPr>
              <a:t>设定公司有关部门职位</a:t>
            </a:r>
            <a:endParaRPr lang="zh-CN" altLang="en-US" sz="2400" b="1" dirty="0">
              <a:ea typeface="+mn-lt"/>
              <a:cs typeface="+mn-lt"/>
            </a:endParaRPr>
          </a:p>
          <a:p>
            <a:pPr eaLnBrk="1" fontAlgn="auto" hangingPunct="1">
              <a:lnSpc>
                <a:spcPct val="150000"/>
              </a:lnSpc>
              <a:buNone/>
            </a:pPr>
            <a:r>
              <a:rPr lang="zh-CN" altLang="en-US" sz="2400" b="1" dirty="0">
                <a:ea typeface="+mn-lt"/>
                <a:cs typeface="+mn-lt"/>
              </a:rPr>
              <a:t> </a:t>
            </a:r>
            <a:r>
              <a:rPr lang="en-US" altLang="zh-CN" sz="2400" b="1" dirty="0">
                <a:ea typeface="+mn-lt"/>
                <a:cs typeface="+mn-lt"/>
              </a:rPr>
              <a:t>3.</a:t>
            </a:r>
            <a:r>
              <a:rPr lang="zh-CN" altLang="en-US" sz="2400" b="1" dirty="0">
                <a:ea typeface="+mn-lt"/>
                <a:cs typeface="+mn-lt"/>
              </a:rPr>
              <a:t>提出设计理念、广告语,设计项目及要求。</a:t>
            </a:r>
            <a:endParaRPr lang="zh-CN" altLang="en-US" sz="2400" b="1" dirty="0">
              <a:ea typeface="+mn-lt"/>
              <a:cs typeface="+mn-lt"/>
            </a:endParaRPr>
          </a:p>
          <a:p>
            <a:pPr eaLnBrk="1" fontAlgn="auto" hangingPunct="1">
              <a:lnSpc>
                <a:spcPct val="100000"/>
              </a:lnSpc>
              <a:buNone/>
            </a:pPr>
            <a:endParaRPr lang="zh-CN" altLang="en-US" sz="2220" b="1" dirty="0">
              <a:ea typeface="+mn-lt"/>
              <a:cs typeface="+mn-lt"/>
            </a:endParaRPr>
          </a:p>
          <a:p>
            <a:pPr eaLnBrk="1" hangingPunct="1">
              <a:lnSpc>
                <a:spcPct val="150000"/>
              </a:lnSpc>
              <a:buNone/>
            </a:pPr>
            <a:r>
              <a:rPr lang="zh-CN" altLang="en-US" sz="2220" b="1" dirty="0">
                <a:ea typeface="+mn-lt"/>
                <a:cs typeface="+mn-lt"/>
              </a:rPr>
              <a:t>　</a:t>
            </a:r>
            <a:endParaRPr lang="zh-CN" altLang="en-US" sz="2220" b="1" dirty="0">
              <a:ea typeface="+mn-lt"/>
              <a:cs typeface="+mn-lt"/>
            </a:endParaRPr>
          </a:p>
          <a:p>
            <a:pPr eaLnBrk="1" hangingPunct="1">
              <a:buNone/>
            </a:pPr>
            <a:endParaRPr lang="en-US" altLang="zh-CN" sz="2220" b="1" dirty="0">
              <a:ea typeface="+mn-lt"/>
              <a:cs typeface="+mn-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screen"/>
          <a:srcRect b="20461"/>
          <a:stretch>
            <a:fillRect/>
          </a:stretch>
        </p:blipFill>
        <p:spPr>
          <a:xfrm rot="3022029">
            <a:off x="-2229004" y="3624921"/>
            <a:ext cx="6329470" cy="3398229"/>
          </a:xfrm>
          <a:custGeom>
            <a:avLst/>
            <a:gdLst>
              <a:gd name="connsiteX0" fmla="*/ 0 w 6329470"/>
              <a:gd name="connsiteY0" fmla="*/ 0 h 3398229"/>
              <a:gd name="connsiteX1" fmla="*/ 6329470 w 6329470"/>
              <a:gd name="connsiteY1" fmla="*/ 0 h 3398229"/>
              <a:gd name="connsiteX2" fmla="*/ 6329470 w 6329470"/>
              <a:gd name="connsiteY2" fmla="*/ 282911 h 3398229"/>
              <a:gd name="connsiteX3" fmla="*/ 3749244 w 6329470"/>
              <a:gd name="connsiteY3" fmla="*/ 3398229 h 3398229"/>
              <a:gd name="connsiteX4" fmla="*/ 0 w 6329470"/>
              <a:gd name="connsiteY4" fmla="*/ 292963 h 33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9470" h="3398229">
                <a:moveTo>
                  <a:pt x="0" y="0"/>
                </a:moveTo>
                <a:lnTo>
                  <a:pt x="6329470" y="0"/>
                </a:lnTo>
                <a:lnTo>
                  <a:pt x="6329470" y="282911"/>
                </a:lnTo>
                <a:lnTo>
                  <a:pt x="3749244" y="3398229"/>
                </a:lnTo>
                <a:lnTo>
                  <a:pt x="0" y="292963"/>
                </a:lnTo>
                <a:close/>
              </a:path>
            </a:pathLst>
          </a:custGeom>
        </p:spPr>
      </p:pic>
      <p:pic>
        <p:nvPicPr>
          <p:cNvPr id="19" name="图片 18"/>
          <p:cNvPicPr>
            <a:picLocks noChangeAspect="1"/>
          </p:cNvPicPr>
          <p:nvPr/>
        </p:nvPicPr>
        <p:blipFill>
          <a:blip r:embed="rId2" cstate="screen"/>
          <a:srcRect b="10631"/>
          <a:stretch>
            <a:fillRect/>
          </a:stretch>
        </p:blipFill>
        <p:spPr>
          <a:xfrm rot="13174182">
            <a:off x="7621981" y="-686851"/>
            <a:ext cx="6049170" cy="3649106"/>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31074" name="Rectangle 3"/>
          <p:cNvSpPr>
            <a:spLocks noGrp="1" noRot="1"/>
          </p:cNvSpPr>
          <p:nvPr>
            <p:ph type="body" idx="4294967295"/>
          </p:nvPr>
        </p:nvSpPr>
        <p:spPr>
          <a:xfrm>
            <a:off x="294005" y="221615"/>
            <a:ext cx="11603990" cy="6414135"/>
          </a:xfrm>
        </p:spPr>
        <p:txBody>
          <a:bodyPr vert="horz" wrap="square" lIns="91440" tIns="45720" rIns="91440" bIns="45720" anchor="t">
            <a:normAutofit fontScale="35000"/>
          </a:bodyPr>
          <a:p>
            <a:pPr marL="0" indent="0" fontAlgn="auto">
              <a:lnSpc>
                <a:spcPct val="150000"/>
              </a:lnSpc>
              <a:spcBef>
                <a:spcPct val="20000"/>
              </a:spcBef>
              <a:buClr>
                <a:schemeClr val="hlink"/>
              </a:buClr>
              <a:buSzPct val="70000"/>
              <a:buFont typeface="Wingdings" panose="05000000000000000000" pitchFamily="2" charset="2"/>
              <a:buNone/>
            </a:pPr>
            <a:r>
              <a:rPr lang="zh-CN" altLang="en-US" sz="6855" b="1" dirty="0">
                <a:solidFill>
                  <a:srgbClr val="CC0000"/>
                </a:solidFill>
                <a:ea typeface="+mn-lt"/>
                <a:cs typeface="+mn-lt"/>
                <a:sym typeface="+mn-ea"/>
              </a:rPr>
              <a:t>作出景点旅游纪念品设计创意文稿说明书</a:t>
            </a:r>
            <a:endParaRPr lang="zh-CN" altLang="en-US" sz="6855" b="1" dirty="0">
              <a:ea typeface="+mn-lt"/>
              <a:cs typeface="+mn-lt"/>
            </a:endParaRPr>
          </a:p>
          <a:p>
            <a:pPr marL="0" indent="0" fontAlgn="auto">
              <a:lnSpc>
                <a:spcPct val="150000"/>
              </a:lnSpc>
              <a:spcBef>
                <a:spcPct val="20000"/>
              </a:spcBef>
              <a:buClr>
                <a:schemeClr val="hlink"/>
              </a:buClr>
              <a:buSzPct val="70000"/>
              <a:buFont typeface="Wingdings" panose="05000000000000000000" pitchFamily="2" charset="2"/>
              <a:buNone/>
            </a:pPr>
            <a:r>
              <a:rPr lang="en-US" altLang="zh-CN" sz="6855" b="1" dirty="0">
                <a:ea typeface="+mn-lt"/>
                <a:cs typeface="+mn-lt"/>
                <a:sym typeface="+mn-ea"/>
              </a:rPr>
              <a:t>1</a:t>
            </a:r>
            <a:r>
              <a:rPr lang="zh-CN" altLang="en-US" sz="6855" b="1" dirty="0">
                <a:ea typeface="+mn-lt"/>
                <a:cs typeface="+mn-lt"/>
                <a:sym typeface="+mn-ea"/>
              </a:rPr>
              <a:t>．该设计是否具有景区、景点的特点。</a:t>
            </a:r>
            <a:endParaRPr lang="zh-CN" altLang="en-US" sz="6855" b="1" dirty="0">
              <a:ea typeface="+mn-lt"/>
              <a:cs typeface="+mn-lt"/>
            </a:endParaRPr>
          </a:p>
          <a:p>
            <a:pPr marL="0" indent="0" fontAlgn="auto">
              <a:lnSpc>
                <a:spcPct val="150000"/>
              </a:lnSpc>
              <a:spcBef>
                <a:spcPct val="20000"/>
              </a:spcBef>
              <a:buClr>
                <a:schemeClr val="hlink"/>
              </a:buClr>
              <a:buSzPct val="70000"/>
              <a:buFont typeface="Wingdings" panose="05000000000000000000" pitchFamily="2" charset="2"/>
              <a:buNone/>
            </a:pPr>
            <a:r>
              <a:rPr lang="en-US" altLang="zh-CN" sz="6855" b="1" dirty="0">
                <a:ea typeface="+mn-lt"/>
                <a:cs typeface="+mn-lt"/>
                <a:sym typeface="+mn-ea"/>
              </a:rPr>
              <a:t>2</a:t>
            </a:r>
            <a:r>
              <a:rPr lang="zh-CN" altLang="en-US" sz="6855" b="1" dirty="0">
                <a:ea typeface="+mn-lt"/>
                <a:cs typeface="+mn-lt"/>
                <a:sym typeface="+mn-ea"/>
              </a:rPr>
              <a:t>．设计创意目的性及意义</a:t>
            </a:r>
            <a:endParaRPr lang="zh-CN" altLang="en-US" sz="6855" b="1" dirty="0">
              <a:ea typeface="+mn-lt"/>
              <a:cs typeface="+mn-lt"/>
            </a:endParaRPr>
          </a:p>
          <a:p>
            <a:pPr marL="0" indent="0" fontAlgn="auto">
              <a:lnSpc>
                <a:spcPct val="150000"/>
              </a:lnSpc>
              <a:spcBef>
                <a:spcPct val="20000"/>
              </a:spcBef>
              <a:buClr>
                <a:schemeClr val="hlink"/>
              </a:buClr>
              <a:buSzPct val="70000"/>
              <a:buFont typeface="Wingdings" panose="05000000000000000000" pitchFamily="2" charset="2"/>
              <a:buNone/>
            </a:pPr>
            <a:r>
              <a:rPr lang="en-US" altLang="zh-CN" sz="6855" b="1" dirty="0">
                <a:ea typeface="+mn-lt"/>
                <a:cs typeface="+mn-lt"/>
                <a:sym typeface="+mn-ea"/>
              </a:rPr>
              <a:t>3</a:t>
            </a:r>
            <a:r>
              <a:rPr lang="zh-CN" altLang="en-US" sz="6855" b="1" dirty="0">
                <a:ea typeface="+mn-lt"/>
                <a:cs typeface="+mn-lt"/>
                <a:sym typeface="+mn-ea"/>
              </a:rPr>
              <a:t>．设计创意的民族性与文化内涵。 </a:t>
            </a:r>
            <a:endParaRPr lang="zh-CN" altLang="en-US" sz="6855" b="1" dirty="0">
              <a:ea typeface="+mn-lt"/>
              <a:cs typeface="+mn-lt"/>
            </a:endParaRPr>
          </a:p>
          <a:p>
            <a:pPr marL="0" indent="0" fontAlgn="auto">
              <a:lnSpc>
                <a:spcPct val="150000"/>
              </a:lnSpc>
              <a:spcBef>
                <a:spcPct val="20000"/>
              </a:spcBef>
              <a:buClr>
                <a:schemeClr val="hlink"/>
              </a:buClr>
              <a:buSzPct val="70000"/>
              <a:buFont typeface="Wingdings" panose="05000000000000000000" pitchFamily="2" charset="2"/>
              <a:buNone/>
            </a:pPr>
            <a:r>
              <a:rPr lang="en-US" altLang="zh-CN" sz="6855" b="1" dirty="0">
                <a:ea typeface="+mn-lt"/>
                <a:cs typeface="+mn-lt"/>
                <a:sym typeface="+mn-ea"/>
              </a:rPr>
              <a:t>4</a:t>
            </a:r>
            <a:r>
              <a:rPr lang="zh-CN" altLang="en-US" sz="6855" b="1" dirty="0">
                <a:ea typeface="+mn-lt"/>
                <a:cs typeface="+mn-lt"/>
                <a:sym typeface="+mn-ea"/>
              </a:rPr>
              <a:t>．设计创意表现形式的外观美。</a:t>
            </a:r>
            <a:endParaRPr lang="zh-CN" altLang="en-US" sz="6855" b="1" dirty="0">
              <a:ea typeface="+mn-lt"/>
              <a:cs typeface="+mn-lt"/>
            </a:endParaRPr>
          </a:p>
          <a:p>
            <a:pPr marL="0" indent="0" fontAlgn="auto">
              <a:lnSpc>
                <a:spcPct val="150000"/>
              </a:lnSpc>
              <a:spcBef>
                <a:spcPct val="20000"/>
              </a:spcBef>
              <a:buClr>
                <a:schemeClr val="hlink"/>
              </a:buClr>
              <a:buSzPct val="70000"/>
              <a:buFont typeface="Wingdings" panose="05000000000000000000" pitchFamily="2" charset="2"/>
              <a:buNone/>
            </a:pPr>
            <a:r>
              <a:rPr lang="en-US" altLang="zh-CN" sz="6855" b="1" dirty="0">
                <a:ea typeface="+mn-lt"/>
                <a:cs typeface="+mn-lt"/>
                <a:sym typeface="+mn-ea"/>
              </a:rPr>
              <a:t>5</a:t>
            </a:r>
            <a:r>
              <a:rPr lang="zh-CN" altLang="en-US" sz="6855" b="1" dirty="0">
                <a:ea typeface="+mn-lt"/>
                <a:cs typeface="+mn-lt"/>
                <a:sym typeface="+mn-ea"/>
              </a:rPr>
              <a:t>．设计创意的实用功能。</a:t>
            </a:r>
            <a:endParaRPr lang="zh-CN" altLang="en-US" sz="6855" b="1" dirty="0">
              <a:ea typeface="+mn-lt"/>
              <a:cs typeface="+mn-lt"/>
            </a:endParaRPr>
          </a:p>
          <a:p>
            <a:pPr marL="0" indent="0" fontAlgn="auto">
              <a:lnSpc>
                <a:spcPct val="150000"/>
              </a:lnSpc>
              <a:spcBef>
                <a:spcPct val="20000"/>
              </a:spcBef>
              <a:buClr>
                <a:schemeClr val="hlink"/>
              </a:buClr>
              <a:buSzPct val="70000"/>
              <a:buFont typeface="Wingdings" panose="05000000000000000000" pitchFamily="2" charset="2"/>
              <a:buNone/>
            </a:pPr>
            <a:r>
              <a:rPr lang="zh-CN" altLang="en-US" sz="6855" b="1" dirty="0">
                <a:ea typeface="+mn-lt"/>
                <a:cs typeface="+mn-lt"/>
                <a:sym typeface="+mn-ea"/>
              </a:rPr>
              <a:t>如：</a:t>
            </a:r>
            <a:r>
              <a:rPr lang="en-US" altLang="zh-CN" sz="6855" b="1" dirty="0">
                <a:ea typeface="+mn-lt"/>
                <a:cs typeface="+mn-lt"/>
                <a:sym typeface="+mn-ea"/>
              </a:rPr>
              <a:t>《</a:t>
            </a:r>
            <a:r>
              <a:rPr lang="zh-CN" altLang="en-US" sz="6855" b="1" dirty="0">
                <a:ea typeface="+mn-lt"/>
                <a:cs typeface="+mn-lt"/>
                <a:sym typeface="+mn-ea"/>
              </a:rPr>
              <a:t>贵妃乳韵茶具</a:t>
            </a:r>
            <a:r>
              <a:rPr lang="en-US" altLang="zh-CN" sz="6855" b="1" dirty="0">
                <a:ea typeface="+mn-lt"/>
                <a:cs typeface="+mn-lt"/>
                <a:sym typeface="+mn-ea"/>
              </a:rPr>
              <a:t>》</a:t>
            </a:r>
            <a:r>
              <a:rPr lang="zh-CN" altLang="en-US" sz="6855" b="1" dirty="0">
                <a:ea typeface="+mn-lt"/>
                <a:cs typeface="+mn-lt"/>
                <a:sym typeface="+mn-ea"/>
              </a:rPr>
              <a:t>创意设计说明</a:t>
            </a:r>
            <a:endParaRPr lang="zh-CN" altLang="en-US" sz="6855" b="1" dirty="0">
              <a:ea typeface="+mn-lt"/>
              <a:cs typeface="+mn-lt"/>
              <a:sym typeface="+mn-ea"/>
            </a:endParaRPr>
          </a:p>
          <a:p>
            <a:pPr marL="0" indent="0" fontAlgn="auto">
              <a:lnSpc>
                <a:spcPct val="150000"/>
              </a:lnSpc>
              <a:spcBef>
                <a:spcPct val="20000"/>
              </a:spcBef>
              <a:buClr>
                <a:schemeClr val="hlink"/>
              </a:buClr>
              <a:buSzPct val="70000"/>
              <a:buFont typeface="Wingdings" panose="05000000000000000000" pitchFamily="2" charset="2"/>
              <a:buNone/>
            </a:pPr>
            <a:r>
              <a:rPr lang="zh-CN" altLang="en-US" sz="6855" b="1" dirty="0">
                <a:ea typeface="+mn-lt"/>
                <a:cs typeface="+mn-lt"/>
                <a:sym typeface="+mn-ea"/>
              </a:rPr>
              <a:t>       </a:t>
            </a:r>
            <a:r>
              <a:rPr lang="en-US" altLang="zh-CN" sz="6855" b="1" dirty="0">
                <a:ea typeface="+mn-lt"/>
                <a:cs typeface="+mn-lt"/>
                <a:sym typeface="+mn-ea"/>
              </a:rPr>
              <a:t>《</a:t>
            </a:r>
            <a:r>
              <a:rPr lang="zh-CN" altLang="en-US" sz="6855" b="1" dirty="0">
                <a:ea typeface="+mn-lt"/>
                <a:cs typeface="+mn-lt"/>
                <a:sym typeface="+mn-ea"/>
              </a:rPr>
              <a:t>图腾生肖杯</a:t>
            </a:r>
            <a:r>
              <a:rPr lang="en-US" altLang="zh-CN" sz="6855" b="1" dirty="0">
                <a:ea typeface="+mn-lt"/>
                <a:cs typeface="+mn-lt"/>
                <a:sym typeface="+mn-ea"/>
              </a:rPr>
              <a:t>》</a:t>
            </a:r>
            <a:r>
              <a:rPr lang="zh-CN" altLang="en-US" sz="6855" b="1" dirty="0">
                <a:ea typeface="+mn-lt"/>
                <a:cs typeface="+mn-lt"/>
                <a:sym typeface="+mn-ea"/>
              </a:rPr>
              <a:t>创意设计说明</a:t>
            </a:r>
            <a:endParaRPr lang="zh-CN" altLang="en-US" sz="6855" b="1" dirty="0">
              <a:ea typeface="+mn-lt"/>
              <a:cs typeface="+mn-lt"/>
            </a:endParaRPr>
          </a:p>
          <a:p>
            <a:pPr eaLnBrk="1" fontAlgn="auto" hangingPunct="1">
              <a:lnSpc>
                <a:spcPct val="100000"/>
              </a:lnSpc>
              <a:buNone/>
            </a:pPr>
            <a:endParaRPr lang="zh-CN" altLang="en-US" sz="2220" b="1" dirty="0">
              <a:ea typeface="+mn-lt"/>
              <a:cs typeface="+mn-lt"/>
            </a:endParaRPr>
          </a:p>
          <a:p>
            <a:pPr eaLnBrk="1" hangingPunct="1">
              <a:lnSpc>
                <a:spcPct val="150000"/>
              </a:lnSpc>
              <a:buNone/>
            </a:pPr>
            <a:r>
              <a:rPr lang="zh-CN" altLang="en-US" sz="2220" b="1" dirty="0">
                <a:ea typeface="+mn-lt"/>
                <a:cs typeface="+mn-lt"/>
              </a:rPr>
              <a:t>　</a:t>
            </a:r>
            <a:endParaRPr lang="zh-CN" altLang="en-US" sz="2220" b="1" dirty="0">
              <a:ea typeface="+mn-lt"/>
              <a:cs typeface="+mn-lt"/>
            </a:endParaRPr>
          </a:p>
          <a:p>
            <a:pPr eaLnBrk="1" hangingPunct="1">
              <a:buNone/>
            </a:pPr>
            <a:endParaRPr lang="en-US" altLang="zh-CN" sz="2220" b="1" dirty="0">
              <a:ea typeface="+mn-lt"/>
              <a:cs typeface="+mn-lt"/>
            </a:endParaRPr>
          </a:p>
        </p:txBody>
      </p:sp>
      <p:sp>
        <p:nvSpPr>
          <p:cNvPr id="131075" name="Rectangle 4"/>
          <p:cNvSpPr/>
          <p:nvPr/>
        </p:nvSpPr>
        <p:spPr>
          <a:xfrm>
            <a:off x="195580" y="2606040"/>
            <a:ext cx="6062980" cy="4220845"/>
          </a:xfrm>
          <a:prstGeom prst="rect">
            <a:avLst/>
          </a:prstGeom>
          <a:noFill/>
          <a:ln w="9525">
            <a:noFill/>
          </a:ln>
        </p:spPr>
        <p:txBody>
          <a:bodyPr/>
          <a:p>
            <a:pPr marL="342900" indent="-342900">
              <a:spcBef>
                <a:spcPct val="20000"/>
              </a:spcBef>
              <a:buClr>
                <a:schemeClr val="hlink"/>
              </a:buClr>
              <a:buSzPct val="70000"/>
              <a:buFont typeface="Wingdings" panose="05000000000000000000" pitchFamily="2" charset="2"/>
              <a:buChar char="v"/>
            </a:pPr>
            <a:endParaRPr lang="zh-CN" altLang="en-US" b="1" dirty="0">
              <a:latin typeface="Arial" panose="020B0604020202020204" pitchFamily="34" charset="0"/>
            </a:endParaRPr>
          </a:p>
          <a:p>
            <a:pPr marL="342900" indent="-342900">
              <a:lnSpc>
                <a:spcPct val="80000"/>
              </a:lnSpc>
              <a:spcBef>
                <a:spcPct val="20000"/>
              </a:spcBef>
              <a:buClr>
                <a:schemeClr val="hlink"/>
              </a:buClr>
              <a:buSzPct val="70000"/>
              <a:buFont typeface="Wingdings" panose="05000000000000000000" pitchFamily="2" charset="2"/>
              <a:buChar char="v"/>
            </a:pPr>
            <a:endParaRPr lang="en-US" altLang="zh-CN" b="1"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1" cstate="screen"/>
          <a:srcRect b="10631"/>
          <a:stretch>
            <a:fillRect/>
          </a:stretch>
        </p:blipFill>
        <p:spPr>
          <a:xfrm rot="2374182">
            <a:off x="-1096010" y="4761230"/>
            <a:ext cx="4307205" cy="2598420"/>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pic>
        <p:nvPicPr>
          <p:cNvPr id="48" name="图片 47"/>
          <p:cNvPicPr>
            <a:picLocks noChangeAspect="1"/>
          </p:cNvPicPr>
          <p:nvPr/>
        </p:nvPicPr>
        <p:blipFill>
          <a:blip r:embed="rId1" cstate="screen"/>
          <a:srcRect b="10631"/>
          <a:stretch>
            <a:fillRect/>
          </a:stretch>
        </p:blipFill>
        <p:spPr>
          <a:xfrm rot="13174182">
            <a:off x="7680325" y="-693420"/>
            <a:ext cx="6009640" cy="3625215"/>
          </a:xfrm>
          <a:custGeom>
            <a:avLst/>
            <a:gdLst>
              <a:gd name="connsiteX0" fmla="*/ 6049170 w 6049170"/>
              <a:gd name="connsiteY0" fmla="*/ 780403 h 3649106"/>
              <a:gd name="connsiteX1" fmla="*/ 2577768 w 6049170"/>
              <a:gd name="connsiteY1" fmla="*/ 3649106 h 3649106"/>
              <a:gd name="connsiteX2" fmla="*/ 0 w 6049170"/>
              <a:gd name="connsiteY2" fmla="*/ 529763 h 3649106"/>
              <a:gd name="connsiteX3" fmla="*/ 0 w 6049170"/>
              <a:gd name="connsiteY3" fmla="*/ 0 h 3649106"/>
              <a:gd name="connsiteX4" fmla="*/ 6049170 w 6049170"/>
              <a:gd name="connsiteY4" fmla="*/ 0 h 3649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170" h="3649106">
                <a:moveTo>
                  <a:pt x="6049170" y="780403"/>
                </a:moveTo>
                <a:lnTo>
                  <a:pt x="2577768" y="3649106"/>
                </a:lnTo>
                <a:lnTo>
                  <a:pt x="0" y="529763"/>
                </a:lnTo>
                <a:lnTo>
                  <a:pt x="0" y="0"/>
                </a:lnTo>
                <a:lnTo>
                  <a:pt x="6049170" y="0"/>
                </a:lnTo>
                <a:close/>
              </a:path>
            </a:pathLst>
          </a:custGeom>
        </p:spPr>
      </p:pic>
      <p:sp>
        <p:nvSpPr>
          <p:cNvPr id="132098" name="Rectangle 3"/>
          <p:cNvSpPr>
            <a:spLocks noGrp="1" noRot="1"/>
          </p:cNvSpPr>
          <p:nvPr>
            <p:ph type="body" idx="4294967295"/>
          </p:nvPr>
        </p:nvSpPr>
        <p:spPr>
          <a:xfrm>
            <a:off x="1350010" y="812800"/>
            <a:ext cx="8229600" cy="5649913"/>
          </a:xfrm>
        </p:spPr>
        <p:txBody>
          <a:bodyPr vert="horz" wrap="square" lIns="91440" tIns="45720" rIns="91440" bIns="45720" anchor="t"/>
          <a:p>
            <a:pPr eaLnBrk="1" hangingPunct="1">
              <a:buNone/>
            </a:pPr>
            <a:endParaRPr lang="en-US" altLang="zh-CN" sz="2400" dirty="0">
              <a:ea typeface="+mn-lt"/>
              <a:cs typeface="+mn-lt"/>
            </a:endParaRPr>
          </a:p>
          <a:p>
            <a:pPr eaLnBrk="1" hangingPunct="1"/>
            <a:r>
              <a:rPr lang="en-US" altLang="zh-CN" sz="2400" dirty="0">
                <a:ea typeface="+mn-lt"/>
                <a:cs typeface="+mn-lt"/>
              </a:rPr>
              <a:t>    1</a:t>
            </a:r>
            <a:r>
              <a:rPr lang="zh-CN" altLang="en-US" sz="2400" dirty="0">
                <a:ea typeface="+mn-lt"/>
                <a:cs typeface="+mn-lt"/>
              </a:rPr>
              <a:t>、纪念品品种选择，如：陶瓷、木雕、玉雕、泥塑、编织、金工等；</a:t>
            </a:r>
            <a:endParaRPr lang="zh-CN" altLang="en-US" sz="2400" dirty="0">
              <a:ea typeface="+mn-lt"/>
              <a:cs typeface="+mn-lt"/>
            </a:endParaRPr>
          </a:p>
          <a:p>
            <a:pPr eaLnBrk="1" hangingPunct="1"/>
            <a:endParaRPr lang="zh-CN" altLang="en-US" sz="2400" dirty="0">
              <a:ea typeface="+mn-lt"/>
              <a:cs typeface="+mn-lt"/>
            </a:endParaRPr>
          </a:p>
          <a:p>
            <a:pPr eaLnBrk="1" hangingPunct="1"/>
            <a:r>
              <a:rPr lang="zh-CN" altLang="en-US" sz="2400" dirty="0">
                <a:ea typeface="+mn-lt"/>
                <a:cs typeface="+mn-lt"/>
              </a:rPr>
              <a:t>    </a:t>
            </a:r>
            <a:r>
              <a:rPr lang="en-US" altLang="zh-CN" sz="2400" dirty="0">
                <a:ea typeface="+mn-lt"/>
                <a:cs typeface="+mn-lt"/>
              </a:rPr>
              <a:t>2</a:t>
            </a:r>
            <a:r>
              <a:rPr lang="zh-CN" altLang="en-US" sz="2400" dirty="0">
                <a:ea typeface="+mn-lt"/>
                <a:cs typeface="+mn-lt"/>
              </a:rPr>
              <a:t>、艺术设计分类选择</a:t>
            </a:r>
            <a:r>
              <a:rPr lang="en-US" altLang="zh-CN" sz="2400" dirty="0">
                <a:ea typeface="+mn-lt"/>
                <a:cs typeface="+mn-lt"/>
              </a:rPr>
              <a:t>(</a:t>
            </a:r>
            <a:r>
              <a:rPr lang="zh-CN" altLang="en-US" sz="2400" dirty="0">
                <a:ea typeface="+mn-lt"/>
                <a:cs typeface="+mn-lt"/>
              </a:rPr>
              <a:t>平面、立体等</a:t>
            </a:r>
            <a:r>
              <a:rPr lang="en-US" altLang="zh-CN" sz="2400" dirty="0">
                <a:ea typeface="+mn-lt"/>
                <a:cs typeface="+mn-lt"/>
              </a:rPr>
              <a:t>)</a:t>
            </a:r>
            <a:r>
              <a:rPr lang="zh-CN" altLang="en-US" sz="2400" dirty="0">
                <a:ea typeface="+mn-lt"/>
                <a:cs typeface="+mn-lt"/>
              </a:rPr>
              <a:t>；</a:t>
            </a:r>
            <a:endParaRPr lang="zh-CN" altLang="en-US" sz="2400" dirty="0">
              <a:ea typeface="+mn-lt"/>
              <a:cs typeface="+mn-lt"/>
            </a:endParaRPr>
          </a:p>
          <a:p>
            <a:pPr eaLnBrk="1" hangingPunct="1"/>
            <a:endParaRPr lang="zh-CN" altLang="en-US" sz="2400" dirty="0">
              <a:ea typeface="+mn-lt"/>
              <a:cs typeface="+mn-lt"/>
            </a:endParaRPr>
          </a:p>
          <a:p>
            <a:pPr eaLnBrk="1" hangingPunct="1"/>
            <a:r>
              <a:rPr lang="zh-CN" altLang="en-US" sz="2400" dirty="0">
                <a:ea typeface="+mn-lt"/>
                <a:cs typeface="+mn-lt"/>
              </a:rPr>
              <a:t>    </a:t>
            </a:r>
            <a:r>
              <a:rPr lang="en-US" altLang="zh-CN" sz="2400" dirty="0">
                <a:ea typeface="+mn-lt"/>
                <a:cs typeface="+mn-lt"/>
              </a:rPr>
              <a:t>3</a:t>
            </a:r>
            <a:r>
              <a:rPr lang="zh-CN" altLang="en-US" sz="2400" dirty="0">
                <a:ea typeface="+mn-lt"/>
                <a:cs typeface="+mn-lt"/>
              </a:rPr>
              <a:t>、体现旅游纪念品的特性</a:t>
            </a:r>
            <a:r>
              <a:rPr lang="en-US" altLang="zh-CN" sz="2400" dirty="0">
                <a:ea typeface="+mn-lt"/>
                <a:cs typeface="+mn-lt"/>
              </a:rPr>
              <a:t>,</a:t>
            </a:r>
            <a:r>
              <a:rPr lang="zh-CN" altLang="en-US" sz="2400" dirty="0">
                <a:ea typeface="+mn-lt"/>
                <a:cs typeface="+mn-lt"/>
              </a:rPr>
              <a:t>充分利用本地区材料的特点及本地区工厂的加工工艺。</a:t>
            </a:r>
            <a:endParaRPr lang="zh-CN" altLang="en-US" sz="2400" dirty="0">
              <a:ea typeface="+mn-lt"/>
              <a:cs typeface="+mn-lt"/>
            </a:endParaRPr>
          </a:p>
          <a:p>
            <a:pPr eaLnBrk="1" hangingPunct="1"/>
            <a:endParaRPr lang="zh-CN" altLang="en-US" sz="2400" dirty="0">
              <a:ea typeface="+mn-lt"/>
              <a:cs typeface="+mn-lt"/>
            </a:endParaRPr>
          </a:p>
          <a:p>
            <a:pPr eaLnBrk="1" hangingPunct="1"/>
            <a:r>
              <a:rPr lang="zh-CN" altLang="en-US" sz="2400" dirty="0">
                <a:ea typeface="+mn-lt"/>
                <a:cs typeface="+mn-lt"/>
              </a:rPr>
              <a:t>　</a:t>
            </a:r>
            <a:r>
              <a:rPr lang="en-US" altLang="zh-CN" sz="2400" dirty="0">
                <a:ea typeface="+mn-lt"/>
                <a:cs typeface="+mn-lt"/>
              </a:rPr>
              <a:t>4</a:t>
            </a:r>
            <a:r>
              <a:rPr lang="zh-CN" altLang="en-US" sz="2400" dirty="0">
                <a:ea typeface="+mn-lt"/>
                <a:cs typeface="+mn-lt"/>
              </a:rPr>
              <a:t>、注意制作图与成品尺寸标注比例。</a:t>
            </a:r>
            <a:r>
              <a:rPr lang="en-US" altLang="zh-CN" sz="2400" dirty="0">
                <a:ea typeface="+mn-lt"/>
                <a:cs typeface="+mn-lt"/>
              </a:rPr>
              <a:t>(</a:t>
            </a:r>
            <a:r>
              <a:rPr lang="zh-CN" altLang="en-US" sz="2400" dirty="0">
                <a:ea typeface="+mn-lt"/>
                <a:cs typeface="+mn-lt"/>
              </a:rPr>
              <a:t>注：如陶艺作品经烧制后比原大缩小</a:t>
            </a:r>
            <a:r>
              <a:rPr lang="en-US" altLang="zh-CN" sz="2400" dirty="0">
                <a:ea typeface="+mn-lt"/>
                <a:cs typeface="+mn-lt"/>
              </a:rPr>
              <a:t>18%</a:t>
            </a:r>
            <a:r>
              <a:rPr lang="zh-CN" altLang="en-US" sz="2400" dirty="0">
                <a:ea typeface="+mn-lt"/>
                <a:cs typeface="+mn-lt"/>
              </a:rPr>
              <a:t>、树脂作品收缩</a:t>
            </a:r>
            <a:r>
              <a:rPr lang="en-US" altLang="zh-CN" sz="2400" dirty="0">
                <a:ea typeface="+mn-lt"/>
                <a:cs typeface="+mn-lt"/>
              </a:rPr>
              <a:t>5% )</a:t>
            </a:r>
            <a:endParaRPr lang="en-US" altLang="zh-CN" sz="2400" dirty="0">
              <a:ea typeface="+mn-lt"/>
              <a:cs typeface="+mn-lt"/>
            </a:endParaRPr>
          </a:p>
          <a:p>
            <a:pPr eaLnBrk="1" hangingPunct="1"/>
            <a:endParaRPr lang="en-US" altLang="zh-CN" sz="2400" dirty="0">
              <a:ea typeface="+mn-lt"/>
              <a:cs typeface="+mn-lt"/>
            </a:endParaRPr>
          </a:p>
          <a:p>
            <a:pPr eaLnBrk="1" hangingPunct="1"/>
            <a:endParaRPr lang="en-US" altLang="zh-CN" sz="2800" dirty="0">
              <a:ea typeface="+mn-lt"/>
              <a:cs typeface="+mn-lt"/>
            </a:endParaRPr>
          </a:p>
        </p:txBody>
      </p:sp>
      <p:sp>
        <p:nvSpPr>
          <p:cNvPr id="132099" name="Rectangle 4"/>
          <p:cNvSpPr/>
          <p:nvPr/>
        </p:nvSpPr>
        <p:spPr>
          <a:xfrm>
            <a:off x="938530" y="403225"/>
            <a:ext cx="6408738" cy="521970"/>
          </a:xfrm>
          <a:prstGeom prst="rect">
            <a:avLst/>
          </a:prstGeom>
          <a:noFill/>
          <a:ln w="9525">
            <a:noFill/>
          </a:ln>
        </p:spPr>
        <p:txBody>
          <a:bodyPr>
            <a:spAutoFit/>
          </a:bodyPr>
          <a:p>
            <a:r>
              <a:rPr lang="zh-CN" altLang="en-US" sz="2800" b="1" dirty="0">
                <a:solidFill>
                  <a:srgbClr val="CC0000"/>
                </a:solidFill>
                <a:latin typeface="Arial" panose="020B0604020202020204" pitchFamily="34" charset="0"/>
              </a:rPr>
              <a:t>三、旅游纪念品的设计表现</a:t>
            </a:r>
            <a:endParaRPr lang="zh-CN" altLang="en-US" sz="2800" b="1" dirty="0">
              <a:solidFill>
                <a:srgbClr val="CC0000"/>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6454</Words>
  <Application>WPS 演示</Application>
  <PresentationFormat>宽屏</PresentationFormat>
  <Paragraphs>327</Paragraphs>
  <Slides>35</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6</vt:i4>
      </vt:variant>
      <vt:variant>
        <vt:lpstr>幻灯片标题</vt:lpstr>
      </vt:variant>
      <vt:variant>
        <vt:i4>35</vt:i4>
      </vt:variant>
    </vt:vector>
  </HeadingPairs>
  <TitlesOfParts>
    <vt:vector size="57" baseType="lpstr">
      <vt:lpstr>Arial</vt:lpstr>
      <vt:lpstr>宋体</vt:lpstr>
      <vt:lpstr>Wingdings</vt:lpstr>
      <vt:lpstr>楷体</vt:lpstr>
      <vt:lpstr>华文中宋</vt:lpstr>
      <vt:lpstr>幼圆</vt:lpstr>
      <vt:lpstr>微软雅黑</vt:lpstr>
      <vt:lpstr>Aller Light</vt:lpstr>
      <vt:lpstr>Segoe Print</vt:lpstr>
      <vt:lpstr>等线</vt:lpstr>
      <vt:lpstr>Arial Unicode MS</vt:lpstr>
      <vt:lpstr>等线 Light</vt:lpstr>
      <vt:lpstr>Calibri</vt:lpstr>
      <vt:lpstr>Open Sans</vt:lpstr>
      <vt:lpstr>Calibri</vt:lpstr>
      <vt:lpstr>Office 主题​​</vt:lpstr>
      <vt:lpstr>CorelDRAW.Graphic.12</vt:lpstr>
      <vt:lpstr>CorelDRAW.Graphic.12</vt:lpstr>
      <vt:lpstr>CorelDRAW.Graphic.12</vt:lpstr>
      <vt:lpstr>CorelDRAW.Graphic.12</vt:lpstr>
      <vt:lpstr>CorelDRAW.Graphic.12</vt:lpstr>
      <vt:lpstr>CorelDRAW.Graphic.12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孔 融</dc:creator>
  <cp:lastModifiedBy>小不点.</cp:lastModifiedBy>
  <cp:revision>46</cp:revision>
  <dcterms:created xsi:type="dcterms:W3CDTF">2019-06-30T07:57:00Z</dcterms:created>
  <dcterms:modified xsi:type="dcterms:W3CDTF">2019-11-24T15:42:46Z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